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93" r:id="rId3"/>
    <p:sldId id="268" r:id="rId4"/>
    <p:sldId id="265" r:id="rId5"/>
    <p:sldId id="269" r:id="rId6"/>
    <p:sldId id="264" r:id="rId7"/>
    <p:sldId id="287" r:id="rId8"/>
    <p:sldId id="294" r:id="rId9"/>
    <p:sldId id="300" r:id="rId10"/>
    <p:sldId id="301" r:id="rId11"/>
    <p:sldId id="311" r:id="rId12"/>
    <p:sldId id="302" r:id="rId13"/>
    <p:sldId id="306" r:id="rId14"/>
    <p:sldId id="303" r:id="rId15"/>
    <p:sldId id="304" r:id="rId16"/>
    <p:sldId id="305" r:id="rId17"/>
    <p:sldId id="312" r:id="rId18"/>
    <p:sldId id="315" r:id="rId19"/>
    <p:sldId id="314" r:id="rId20"/>
    <p:sldId id="316" r:id="rId21"/>
    <p:sldId id="307" r:id="rId22"/>
    <p:sldId id="313" r:id="rId23"/>
    <p:sldId id="308" r:id="rId24"/>
    <p:sldId id="309" r:id="rId25"/>
    <p:sldId id="310" r:id="rId26"/>
    <p:sldId id="286" r:id="rId27"/>
    <p:sldId id="258" r:id="rId28"/>
    <p:sldId id="278" r:id="rId29"/>
    <p:sldId id="275" r:id="rId30"/>
    <p:sldId id="279" r:id="rId31"/>
    <p:sldId id="260" r:id="rId32"/>
    <p:sldId id="261" r:id="rId33"/>
    <p:sldId id="262" r:id="rId34"/>
    <p:sldId id="263" r:id="rId35"/>
    <p:sldId id="297" r:id="rId36"/>
    <p:sldId id="298" r:id="rId37"/>
    <p:sldId id="266" r:id="rId38"/>
    <p:sldId id="267" r:id="rId39"/>
    <p:sldId id="280" r:id="rId40"/>
    <p:sldId id="281" r:id="rId41"/>
    <p:sldId id="282" r:id="rId42"/>
    <p:sldId id="283" r:id="rId43"/>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985" autoAdjust="0"/>
    <p:restoredTop sz="94660"/>
  </p:normalViewPr>
  <p:slideViewPr>
    <p:cSldViewPr snapToGrid="0">
      <p:cViewPr varScale="1">
        <p:scale>
          <a:sx n="79" d="100"/>
          <a:sy n="79" d="100"/>
        </p:scale>
        <p:origin x="120" y="7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1122363"/>
            <a:ext cx="9144000" cy="2387600"/>
          </a:xfrm>
        </p:spPr>
        <p:txBody>
          <a:bodyPr anchor="b"/>
          <a:lstStyle>
            <a:lvl1pPr algn="ctr">
              <a:defRPr sz="6000"/>
            </a:lvl1p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smtClean="0"/>
              <a:t>לחץ כדי לערוך סגנון כותרת משנה של תבנית בסיס</a:t>
            </a:r>
            <a:endParaRPr lang="he-IL"/>
          </a:p>
        </p:txBody>
      </p:sp>
      <p:sp>
        <p:nvSpPr>
          <p:cNvPr id="4" name="מציין מיקום של תאריך 3"/>
          <p:cNvSpPr>
            <a:spLocks noGrp="1"/>
          </p:cNvSpPr>
          <p:nvPr>
            <p:ph type="dt" sz="half" idx="10"/>
          </p:nvPr>
        </p:nvSpPr>
        <p:spPr/>
        <p:txBody>
          <a:bodyPr/>
          <a:lstStyle/>
          <a:p>
            <a:fld id="{9EBDA6EA-9C87-4E66-8ADC-2E05984C1889}" type="datetimeFigureOut">
              <a:rPr lang="he-IL" smtClean="0"/>
              <a:t>י"ח/שבט/תש"פ</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1EBA206C-09DC-4E33-978F-970ACAB16798}" type="slidenum">
              <a:rPr lang="he-IL" smtClean="0"/>
              <a:t>‹#›</a:t>
            </a:fld>
            <a:endParaRPr lang="he-IL"/>
          </a:p>
        </p:txBody>
      </p:sp>
    </p:spTree>
    <p:extLst>
      <p:ext uri="{BB962C8B-B14F-4D97-AF65-F5344CB8AC3E}">
        <p14:creationId xmlns:p14="http://schemas.microsoft.com/office/powerpoint/2010/main" val="12418796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9EBDA6EA-9C87-4E66-8ADC-2E05984C1889}" type="datetimeFigureOut">
              <a:rPr lang="he-IL" smtClean="0"/>
              <a:t>י"ח/שבט/תש"פ</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1EBA206C-09DC-4E33-978F-970ACAB16798}" type="slidenum">
              <a:rPr lang="he-IL" smtClean="0"/>
              <a:t>‹#›</a:t>
            </a:fld>
            <a:endParaRPr lang="he-IL"/>
          </a:p>
        </p:txBody>
      </p:sp>
    </p:spTree>
    <p:extLst>
      <p:ext uri="{BB962C8B-B14F-4D97-AF65-F5344CB8AC3E}">
        <p14:creationId xmlns:p14="http://schemas.microsoft.com/office/powerpoint/2010/main" val="2064086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8724900" y="365125"/>
            <a:ext cx="2628900" cy="5811838"/>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838200" y="365125"/>
            <a:ext cx="7734300" cy="5811838"/>
          </a:xfrm>
        </p:spPr>
        <p:txBody>
          <a:bodyPr vert="eaVert"/>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9EBDA6EA-9C87-4E66-8ADC-2E05984C1889}" type="datetimeFigureOut">
              <a:rPr lang="he-IL" smtClean="0"/>
              <a:t>י"ח/שבט/תש"פ</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1EBA206C-09DC-4E33-978F-970ACAB16798}" type="slidenum">
              <a:rPr lang="he-IL" smtClean="0"/>
              <a:t>‹#›</a:t>
            </a:fld>
            <a:endParaRPr lang="he-IL"/>
          </a:p>
        </p:txBody>
      </p:sp>
    </p:spTree>
    <p:extLst>
      <p:ext uri="{BB962C8B-B14F-4D97-AF65-F5344CB8AC3E}">
        <p14:creationId xmlns:p14="http://schemas.microsoft.com/office/powerpoint/2010/main" val="1648442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9EBDA6EA-9C87-4E66-8ADC-2E05984C1889}" type="datetimeFigureOut">
              <a:rPr lang="he-IL" smtClean="0"/>
              <a:t>י"ח/שבט/תש"פ</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1EBA206C-09DC-4E33-978F-970ACAB16798}" type="slidenum">
              <a:rPr lang="he-IL" smtClean="0"/>
              <a:t>‹#›</a:t>
            </a:fld>
            <a:endParaRPr lang="he-IL"/>
          </a:p>
        </p:txBody>
      </p:sp>
    </p:spTree>
    <p:extLst>
      <p:ext uri="{BB962C8B-B14F-4D97-AF65-F5344CB8AC3E}">
        <p14:creationId xmlns:p14="http://schemas.microsoft.com/office/powerpoint/2010/main" val="391678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831850" y="1709738"/>
            <a:ext cx="10515600" cy="2852737"/>
          </a:xfrm>
        </p:spPr>
        <p:txBody>
          <a:bodyPr anchor="b"/>
          <a:lstStyle>
            <a:lvl1pPr>
              <a:defRPr sz="6000"/>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smtClean="0"/>
              <a:t>ערוך סגנונות טקסט של תבנית בסיס</a:t>
            </a:r>
          </a:p>
        </p:txBody>
      </p:sp>
      <p:sp>
        <p:nvSpPr>
          <p:cNvPr id="4" name="מציין מיקום של תאריך 3"/>
          <p:cNvSpPr>
            <a:spLocks noGrp="1"/>
          </p:cNvSpPr>
          <p:nvPr>
            <p:ph type="dt" sz="half" idx="10"/>
          </p:nvPr>
        </p:nvSpPr>
        <p:spPr/>
        <p:txBody>
          <a:bodyPr/>
          <a:lstStyle/>
          <a:p>
            <a:fld id="{9EBDA6EA-9C87-4E66-8ADC-2E05984C1889}" type="datetimeFigureOut">
              <a:rPr lang="he-IL" smtClean="0"/>
              <a:t>י"ח/שבט/תש"פ</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1EBA206C-09DC-4E33-978F-970ACAB16798}" type="slidenum">
              <a:rPr lang="he-IL" smtClean="0"/>
              <a:t>‹#›</a:t>
            </a:fld>
            <a:endParaRPr lang="he-IL"/>
          </a:p>
        </p:txBody>
      </p:sp>
    </p:spTree>
    <p:extLst>
      <p:ext uri="{BB962C8B-B14F-4D97-AF65-F5344CB8AC3E}">
        <p14:creationId xmlns:p14="http://schemas.microsoft.com/office/powerpoint/2010/main" val="10973966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838200" y="1825625"/>
            <a:ext cx="5181600" cy="435133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6172200" y="1825625"/>
            <a:ext cx="5181600" cy="435133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p:txBody>
          <a:bodyPr/>
          <a:lstStyle/>
          <a:p>
            <a:fld id="{9EBDA6EA-9C87-4E66-8ADC-2E05984C1889}" type="datetimeFigureOut">
              <a:rPr lang="he-IL" smtClean="0"/>
              <a:t>י"ח/שבט/תש"פ</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1EBA206C-09DC-4E33-978F-970ACAB16798}" type="slidenum">
              <a:rPr lang="he-IL" smtClean="0"/>
              <a:t>‹#›</a:t>
            </a:fld>
            <a:endParaRPr lang="he-IL"/>
          </a:p>
        </p:txBody>
      </p:sp>
    </p:spTree>
    <p:extLst>
      <p:ext uri="{BB962C8B-B14F-4D97-AF65-F5344CB8AC3E}">
        <p14:creationId xmlns:p14="http://schemas.microsoft.com/office/powerpoint/2010/main" val="3340926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365125"/>
            <a:ext cx="10515600" cy="1325563"/>
          </a:xfrm>
        </p:spPr>
        <p:txBody>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ערוך סגנונות טקסט של תבנית בסיס</a:t>
            </a:r>
          </a:p>
        </p:txBody>
      </p:sp>
      <p:sp>
        <p:nvSpPr>
          <p:cNvPr id="4" name="מציין מיקום תוכן 3"/>
          <p:cNvSpPr>
            <a:spLocks noGrp="1"/>
          </p:cNvSpPr>
          <p:nvPr>
            <p:ph sz="half" idx="2"/>
          </p:nvPr>
        </p:nvSpPr>
        <p:spPr>
          <a:xfrm>
            <a:off x="839788" y="2505075"/>
            <a:ext cx="5157787" cy="368458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ערוך סגנונות טקסט של תבנית בסיס</a:t>
            </a:r>
          </a:p>
        </p:txBody>
      </p:sp>
      <p:sp>
        <p:nvSpPr>
          <p:cNvPr id="6" name="מציין מיקום תוכן 5"/>
          <p:cNvSpPr>
            <a:spLocks noGrp="1"/>
          </p:cNvSpPr>
          <p:nvPr>
            <p:ph sz="quarter" idx="4"/>
          </p:nvPr>
        </p:nvSpPr>
        <p:spPr>
          <a:xfrm>
            <a:off x="6172200" y="2505075"/>
            <a:ext cx="5183188" cy="3684588"/>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6"/>
          <p:cNvSpPr>
            <a:spLocks noGrp="1"/>
          </p:cNvSpPr>
          <p:nvPr>
            <p:ph type="dt" sz="half" idx="10"/>
          </p:nvPr>
        </p:nvSpPr>
        <p:spPr/>
        <p:txBody>
          <a:bodyPr/>
          <a:lstStyle/>
          <a:p>
            <a:fld id="{9EBDA6EA-9C87-4E66-8ADC-2E05984C1889}" type="datetimeFigureOut">
              <a:rPr lang="he-IL" smtClean="0"/>
              <a:t>י"ח/שבט/תש"פ</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1EBA206C-09DC-4E33-978F-970ACAB16798}" type="slidenum">
              <a:rPr lang="he-IL" smtClean="0"/>
              <a:t>‹#›</a:t>
            </a:fld>
            <a:endParaRPr lang="he-IL"/>
          </a:p>
        </p:txBody>
      </p:sp>
    </p:spTree>
    <p:extLst>
      <p:ext uri="{BB962C8B-B14F-4D97-AF65-F5344CB8AC3E}">
        <p14:creationId xmlns:p14="http://schemas.microsoft.com/office/powerpoint/2010/main" val="1124924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2"/>
          <p:cNvSpPr>
            <a:spLocks noGrp="1"/>
          </p:cNvSpPr>
          <p:nvPr>
            <p:ph type="dt" sz="half" idx="10"/>
          </p:nvPr>
        </p:nvSpPr>
        <p:spPr/>
        <p:txBody>
          <a:bodyPr/>
          <a:lstStyle/>
          <a:p>
            <a:fld id="{9EBDA6EA-9C87-4E66-8ADC-2E05984C1889}" type="datetimeFigureOut">
              <a:rPr lang="he-IL" smtClean="0"/>
              <a:t>י"ח/שבט/תש"פ</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1EBA206C-09DC-4E33-978F-970ACAB16798}" type="slidenum">
              <a:rPr lang="he-IL" smtClean="0"/>
              <a:t>‹#›</a:t>
            </a:fld>
            <a:endParaRPr lang="he-IL"/>
          </a:p>
        </p:txBody>
      </p:sp>
    </p:spTree>
    <p:extLst>
      <p:ext uri="{BB962C8B-B14F-4D97-AF65-F5344CB8AC3E}">
        <p14:creationId xmlns:p14="http://schemas.microsoft.com/office/powerpoint/2010/main" val="3192512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9EBDA6EA-9C87-4E66-8ADC-2E05984C1889}" type="datetimeFigureOut">
              <a:rPr lang="he-IL" smtClean="0"/>
              <a:t>י"ח/שבט/תש"פ</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1EBA206C-09DC-4E33-978F-970ACAB16798}" type="slidenum">
              <a:rPr lang="he-IL" smtClean="0"/>
              <a:t>‹#›</a:t>
            </a:fld>
            <a:endParaRPr lang="he-IL"/>
          </a:p>
        </p:txBody>
      </p:sp>
    </p:spTree>
    <p:extLst>
      <p:ext uri="{BB962C8B-B14F-4D97-AF65-F5344CB8AC3E}">
        <p14:creationId xmlns:p14="http://schemas.microsoft.com/office/powerpoint/2010/main" val="62873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ערוך סגנונות טקסט של תבנית בסיס</a:t>
            </a:r>
          </a:p>
        </p:txBody>
      </p:sp>
      <p:sp>
        <p:nvSpPr>
          <p:cNvPr id="5" name="מציין מיקום של תאריך 4"/>
          <p:cNvSpPr>
            <a:spLocks noGrp="1"/>
          </p:cNvSpPr>
          <p:nvPr>
            <p:ph type="dt" sz="half" idx="10"/>
          </p:nvPr>
        </p:nvSpPr>
        <p:spPr/>
        <p:txBody>
          <a:bodyPr/>
          <a:lstStyle/>
          <a:p>
            <a:fld id="{9EBDA6EA-9C87-4E66-8ADC-2E05984C1889}" type="datetimeFigureOut">
              <a:rPr lang="he-IL" smtClean="0"/>
              <a:t>י"ח/שבט/תש"פ</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1EBA206C-09DC-4E33-978F-970ACAB16798}" type="slidenum">
              <a:rPr lang="he-IL" smtClean="0"/>
              <a:t>‹#›</a:t>
            </a:fld>
            <a:endParaRPr lang="he-IL"/>
          </a:p>
        </p:txBody>
      </p:sp>
    </p:spTree>
    <p:extLst>
      <p:ext uri="{BB962C8B-B14F-4D97-AF65-F5344CB8AC3E}">
        <p14:creationId xmlns:p14="http://schemas.microsoft.com/office/powerpoint/2010/main" val="29052855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ערוך סגנונות טקסט של תבנית בסיס</a:t>
            </a:r>
          </a:p>
        </p:txBody>
      </p:sp>
      <p:sp>
        <p:nvSpPr>
          <p:cNvPr id="5" name="מציין מיקום של תאריך 4"/>
          <p:cNvSpPr>
            <a:spLocks noGrp="1"/>
          </p:cNvSpPr>
          <p:nvPr>
            <p:ph type="dt" sz="half" idx="10"/>
          </p:nvPr>
        </p:nvSpPr>
        <p:spPr/>
        <p:txBody>
          <a:bodyPr/>
          <a:lstStyle/>
          <a:p>
            <a:fld id="{9EBDA6EA-9C87-4E66-8ADC-2E05984C1889}" type="datetimeFigureOut">
              <a:rPr lang="he-IL" smtClean="0"/>
              <a:t>י"ח/שבט/תש"פ</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1EBA206C-09DC-4E33-978F-970ACAB16798}" type="slidenum">
              <a:rPr lang="he-IL" smtClean="0"/>
              <a:t>‹#›</a:t>
            </a:fld>
            <a:endParaRPr lang="he-IL"/>
          </a:p>
        </p:txBody>
      </p:sp>
    </p:spTree>
    <p:extLst>
      <p:ext uri="{BB962C8B-B14F-4D97-AF65-F5344CB8AC3E}">
        <p14:creationId xmlns:p14="http://schemas.microsoft.com/office/powerpoint/2010/main" val="1995718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EBDA6EA-9C87-4E66-8ADC-2E05984C1889}" type="datetimeFigureOut">
              <a:rPr lang="he-IL" smtClean="0"/>
              <a:t>י"ח/שבט/תש"פ</a:t>
            </a:fld>
            <a:endParaRPr lang="he-IL"/>
          </a:p>
        </p:txBody>
      </p:sp>
      <p:sp>
        <p:nvSpPr>
          <p:cNvPr id="5" name="מציין מיקום של כותרת תחתונה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EBA206C-09DC-4E33-978F-970ACAB16798}" type="slidenum">
              <a:rPr lang="he-IL" smtClean="0"/>
              <a:t>‹#›</a:t>
            </a:fld>
            <a:endParaRPr lang="he-IL"/>
          </a:p>
        </p:txBody>
      </p:sp>
    </p:spTree>
    <p:extLst>
      <p:ext uri="{BB962C8B-B14F-4D97-AF65-F5344CB8AC3E}">
        <p14:creationId xmlns:p14="http://schemas.microsoft.com/office/powerpoint/2010/main" val="17952338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brainpop.co.il/he/category_8/subcategory_96/subjects_3031/"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4.xml"/><Relationship Id="rId5" Type="http://schemas.openxmlformats.org/officeDocument/2006/relationships/image" Target="../media/image45.png"/><Relationship Id="rId4" Type="http://schemas.openxmlformats.org/officeDocument/2006/relationships/image" Target="../media/image44.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p:txBody>
          <a:bodyPr/>
          <a:lstStyle/>
          <a:p>
            <a:r>
              <a:rPr lang="he-IL" dirty="0" smtClean="0"/>
              <a:t>הקרקע</a:t>
            </a:r>
            <a:endParaRPr lang="he-IL" dirty="0"/>
          </a:p>
        </p:txBody>
      </p:sp>
      <p:sp>
        <p:nvSpPr>
          <p:cNvPr id="3" name="כותרת משנה 2"/>
          <p:cNvSpPr>
            <a:spLocks noGrp="1"/>
          </p:cNvSpPr>
          <p:nvPr>
            <p:ph type="subTitle" idx="1"/>
          </p:nvPr>
        </p:nvSpPr>
        <p:spPr/>
        <p:txBody>
          <a:bodyPr/>
          <a:lstStyle/>
          <a:p>
            <a:endParaRPr lang="he-IL"/>
          </a:p>
        </p:txBody>
      </p:sp>
    </p:spTree>
    <p:extLst>
      <p:ext uri="{BB962C8B-B14F-4D97-AF65-F5344CB8AC3E}">
        <p14:creationId xmlns:p14="http://schemas.microsoft.com/office/powerpoint/2010/main" val="42516628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ש"ב- השוו בטבלה הבאה בין קרקע כבדה לקרקע קלה. </a:t>
            </a:r>
            <a:endParaRPr lang="he-IL" dirty="0"/>
          </a:p>
        </p:txBody>
      </p:sp>
      <p:graphicFrame>
        <p:nvGraphicFramePr>
          <p:cNvPr id="4" name="מציין מיקום תוכן 3"/>
          <p:cNvGraphicFramePr>
            <a:graphicFrameLocks noGrp="1"/>
          </p:cNvGraphicFramePr>
          <p:nvPr>
            <p:ph idx="1"/>
            <p:extLst/>
          </p:nvPr>
        </p:nvGraphicFramePr>
        <p:xfrm>
          <a:off x="838200" y="1825625"/>
          <a:ext cx="10515600" cy="2433320"/>
        </p:xfrm>
        <a:graphic>
          <a:graphicData uri="http://schemas.openxmlformats.org/drawingml/2006/table">
            <a:tbl>
              <a:tblPr rtl="1" firstRow="1" bandRow="1">
                <a:tableStyleId>{5C22544A-7EE6-4342-B048-85BDC9FD1C3A}</a:tableStyleId>
              </a:tblPr>
              <a:tblGrid>
                <a:gridCol w="3505200">
                  <a:extLst>
                    <a:ext uri="{9D8B030D-6E8A-4147-A177-3AD203B41FA5}">
                      <a16:colId xmlns:a16="http://schemas.microsoft.com/office/drawing/2014/main" val="2206487581"/>
                    </a:ext>
                  </a:extLst>
                </a:gridCol>
                <a:gridCol w="3505200">
                  <a:extLst>
                    <a:ext uri="{9D8B030D-6E8A-4147-A177-3AD203B41FA5}">
                      <a16:colId xmlns:a16="http://schemas.microsoft.com/office/drawing/2014/main" val="247383704"/>
                    </a:ext>
                  </a:extLst>
                </a:gridCol>
                <a:gridCol w="3505200">
                  <a:extLst>
                    <a:ext uri="{9D8B030D-6E8A-4147-A177-3AD203B41FA5}">
                      <a16:colId xmlns:a16="http://schemas.microsoft.com/office/drawing/2014/main" val="3798897820"/>
                    </a:ext>
                  </a:extLst>
                </a:gridCol>
              </a:tblGrid>
              <a:tr h="370840">
                <a:tc>
                  <a:txBody>
                    <a:bodyPr/>
                    <a:lstStyle/>
                    <a:p>
                      <a:pPr algn="ctr" rtl="1"/>
                      <a:r>
                        <a:rPr lang="he-IL" sz="3200" dirty="0" smtClean="0">
                          <a:solidFill>
                            <a:schemeClr val="tx1"/>
                          </a:solidFill>
                        </a:rPr>
                        <a:t>מאפיינים</a:t>
                      </a:r>
                      <a:endParaRPr lang="he-IL" sz="3200" dirty="0">
                        <a:solidFill>
                          <a:schemeClr val="tx1"/>
                        </a:solidFill>
                      </a:endParaRPr>
                    </a:p>
                  </a:txBody>
                  <a:tcPr/>
                </a:tc>
                <a:tc>
                  <a:txBody>
                    <a:bodyPr/>
                    <a:lstStyle/>
                    <a:p>
                      <a:pPr algn="ctr" rtl="1"/>
                      <a:r>
                        <a:rPr lang="he-IL" sz="3200" dirty="0" smtClean="0">
                          <a:solidFill>
                            <a:schemeClr val="tx1"/>
                          </a:solidFill>
                        </a:rPr>
                        <a:t>קרקע כבדה</a:t>
                      </a:r>
                      <a:endParaRPr lang="he-IL" sz="3200" dirty="0">
                        <a:solidFill>
                          <a:schemeClr val="tx1"/>
                        </a:solidFill>
                      </a:endParaRPr>
                    </a:p>
                  </a:txBody>
                  <a:tcPr/>
                </a:tc>
                <a:tc>
                  <a:txBody>
                    <a:bodyPr/>
                    <a:lstStyle/>
                    <a:p>
                      <a:pPr algn="ctr" rtl="1"/>
                      <a:r>
                        <a:rPr lang="he-IL" sz="3200" dirty="0" smtClean="0">
                          <a:solidFill>
                            <a:schemeClr val="tx1"/>
                          </a:solidFill>
                        </a:rPr>
                        <a:t>קרקע קלה</a:t>
                      </a:r>
                      <a:endParaRPr lang="he-IL" sz="3200" dirty="0">
                        <a:solidFill>
                          <a:schemeClr val="tx1"/>
                        </a:solidFill>
                      </a:endParaRPr>
                    </a:p>
                  </a:txBody>
                  <a:tcPr/>
                </a:tc>
                <a:extLst>
                  <a:ext uri="{0D108BD9-81ED-4DB2-BD59-A6C34878D82A}">
                    <a16:rowId xmlns:a16="http://schemas.microsoft.com/office/drawing/2014/main" val="3369103309"/>
                  </a:ext>
                </a:extLst>
              </a:tr>
              <a:tr h="370840">
                <a:tc>
                  <a:txBody>
                    <a:bodyPr/>
                    <a:lstStyle/>
                    <a:p>
                      <a:pPr rtl="1"/>
                      <a:endParaRPr lang="he-IL" dirty="0"/>
                    </a:p>
                  </a:txBody>
                  <a:tcPr/>
                </a:tc>
                <a:tc>
                  <a:txBody>
                    <a:bodyPr/>
                    <a:lstStyle/>
                    <a:p>
                      <a:pPr rtl="1"/>
                      <a:endParaRPr lang="he-IL"/>
                    </a:p>
                  </a:txBody>
                  <a:tcPr/>
                </a:tc>
                <a:tc>
                  <a:txBody>
                    <a:bodyPr/>
                    <a:lstStyle/>
                    <a:p>
                      <a:pPr rtl="1"/>
                      <a:endParaRPr lang="he-IL" dirty="0"/>
                    </a:p>
                  </a:txBody>
                  <a:tcPr/>
                </a:tc>
                <a:extLst>
                  <a:ext uri="{0D108BD9-81ED-4DB2-BD59-A6C34878D82A}">
                    <a16:rowId xmlns:a16="http://schemas.microsoft.com/office/drawing/2014/main" val="1070164722"/>
                  </a:ext>
                </a:extLst>
              </a:tr>
              <a:tr h="370840">
                <a:tc>
                  <a:txBody>
                    <a:bodyPr/>
                    <a:lstStyle/>
                    <a:p>
                      <a:pPr rtl="1"/>
                      <a:endParaRPr lang="he-IL" dirty="0"/>
                    </a:p>
                  </a:txBody>
                  <a:tcPr/>
                </a:tc>
                <a:tc>
                  <a:txBody>
                    <a:bodyPr/>
                    <a:lstStyle/>
                    <a:p>
                      <a:pPr rtl="1"/>
                      <a:endParaRPr lang="he-IL" dirty="0"/>
                    </a:p>
                  </a:txBody>
                  <a:tcPr/>
                </a:tc>
                <a:tc>
                  <a:txBody>
                    <a:bodyPr/>
                    <a:lstStyle/>
                    <a:p>
                      <a:pPr rtl="1"/>
                      <a:endParaRPr lang="he-IL" dirty="0"/>
                    </a:p>
                  </a:txBody>
                  <a:tcPr/>
                </a:tc>
                <a:extLst>
                  <a:ext uri="{0D108BD9-81ED-4DB2-BD59-A6C34878D82A}">
                    <a16:rowId xmlns:a16="http://schemas.microsoft.com/office/drawing/2014/main" val="3387638304"/>
                  </a:ext>
                </a:extLst>
              </a:tr>
              <a:tr h="370840">
                <a:tc>
                  <a:txBody>
                    <a:bodyPr/>
                    <a:lstStyle/>
                    <a:p>
                      <a:pPr rtl="1"/>
                      <a:endParaRPr lang="he-IL" dirty="0"/>
                    </a:p>
                  </a:txBody>
                  <a:tcPr/>
                </a:tc>
                <a:tc>
                  <a:txBody>
                    <a:bodyPr/>
                    <a:lstStyle/>
                    <a:p>
                      <a:pPr rtl="1"/>
                      <a:endParaRPr lang="he-IL" dirty="0"/>
                    </a:p>
                  </a:txBody>
                  <a:tcPr/>
                </a:tc>
                <a:tc>
                  <a:txBody>
                    <a:bodyPr/>
                    <a:lstStyle/>
                    <a:p>
                      <a:pPr rtl="1"/>
                      <a:endParaRPr lang="he-IL" dirty="0"/>
                    </a:p>
                  </a:txBody>
                  <a:tcPr/>
                </a:tc>
                <a:extLst>
                  <a:ext uri="{0D108BD9-81ED-4DB2-BD59-A6C34878D82A}">
                    <a16:rowId xmlns:a16="http://schemas.microsoft.com/office/drawing/2014/main" val="3006829890"/>
                  </a:ext>
                </a:extLst>
              </a:tr>
              <a:tr h="370840">
                <a:tc>
                  <a:txBody>
                    <a:bodyPr/>
                    <a:lstStyle/>
                    <a:p>
                      <a:pPr rtl="1"/>
                      <a:endParaRPr lang="he-IL" dirty="0"/>
                    </a:p>
                  </a:txBody>
                  <a:tcPr/>
                </a:tc>
                <a:tc>
                  <a:txBody>
                    <a:bodyPr/>
                    <a:lstStyle/>
                    <a:p>
                      <a:pPr rtl="1"/>
                      <a:endParaRPr lang="he-IL" dirty="0"/>
                    </a:p>
                  </a:txBody>
                  <a:tcPr/>
                </a:tc>
                <a:tc>
                  <a:txBody>
                    <a:bodyPr/>
                    <a:lstStyle/>
                    <a:p>
                      <a:pPr rtl="1"/>
                      <a:endParaRPr lang="he-IL" dirty="0"/>
                    </a:p>
                  </a:txBody>
                  <a:tcPr/>
                </a:tc>
                <a:extLst>
                  <a:ext uri="{0D108BD9-81ED-4DB2-BD59-A6C34878D82A}">
                    <a16:rowId xmlns:a16="http://schemas.microsoft.com/office/drawing/2014/main" val="1254444584"/>
                  </a:ext>
                </a:extLst>
              </a:tr>
              <a:tr h="370840">
                <a:tc>
                  <a:txBody>
                    <a:bodyPr/>
                    <a:lstStyle/>
                    <a:p>
                      <a:pPr rtl="1"/>
                      <a:endParaRPr lang="he-IL" dirty="0"/>
                    </a:p>
                  </a:txBody>
                  <a:tcPr/>
                </a:tc>
                <a:tc>
                  <a:txBody>
                    <a:bodyPr/>
                    <a:lstStyle/>
                    <a:p>
                      <a:pPr rtl="1"/>
                      <a:endParaRPr lang="he-IL" dirty="0"/>
                    </a:p>
                  </a:txBody>
                  <a:tcPr/>
                </a:tc>
                <a:tc>
                  <a:txBody>
                    <a:bodyPr/>
                    <a:lstStyle/>
                    <a:p>
                      <a:pPr rtl="1"/>
                      <a:endParaRPr lang="he-IL" dirty="0"/>
                    </a:p>
                  </a:txBody>
                  <a:tcPr/>
                </a:tc>
                <a:extLst>
                  <a:ext uri="{0D108BD9-81ED-4DB2-BD59-A6C34878D82A}">
                    <a16:rowId xmlns:a16="http://schemas.microsoft.com/office/drawing/2014/main" val="248676861"/>
                  </a:ext>
                </a:extLst>
              </a:tr>
            </a:tbl>
          </a:graphicData>
        </a:graphic>
      </p:graphicFrame>
    </p:spTree>
    <p:extLst>
      <p:ext uri="{BB962C8B-B14F-4D97-AF65-F5344CB8AC3E}">
        <p14:creationId xmlns:p14="http://schemas.microsoft.com/office/powerpoint/2010/main" val="33520436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תלכידי קרקע</a:t>
            </a:r>
            <a:endParaRPr lang="en-US" dirty="0"/>
          </a:p>
        </p:txBody>
      </p:sp>
      <p:pic>
        <p:nvPicPr>
          <p:cNvPr id="4" name="מציין מיקום תוכן 3"/>
          <p:cNvPicPr>
            <a:picLocks noGrp="1" noChangeAspect="1"/>
          </p:cNvPicPr>
          <p:nvPr>
            <p:ph idx="1"/>
          </p:nvPr>
        </p:nvPicPr>
        <p:blipFill>
          <a:blip r:embed="rId2"/>
          <a:stretch>
            <a:fillRect/>
          </a:stretch>
        </p:blipFill>
        <p:spPr>
          <a:xfrm>
            <a:off x="1415845" y="1548581"/>
            <a:ext cx="8819108" cy="5226138"/>
          </a:xfrm>
          <a:prstGeom prst="rect">
            <a:avLst/>
          </a:prstGeom>
        </p:spPr>
      </p:pic>
    </p:spTree>
    <p:extLst>
      <p:ext uri="{BB962C8B-B14F-4D97-AF65-F5344CB8AC3E}">
        <p14:creationId xmlns:p14="http://schemas.microsoft.com/office/powerpoint/2010/main" val="17989996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בגרות 2013</a:t>
            </a:r>
            <a:endParaRPr lang="he-IL" dirty="0"/>
          </a:p>
        </p:txBody>
      </p:sp>
      <p:pic>
        <p:nvPicPr>
          <p:cNvPr id="4" name="מציין מיקום תוכן 3"/>
          <p:cNvPicPr>
            <a:picLocks noGrp="1" noChangeAspect="1"/>
          </p:cNvPicPr>
          <p:nvPr>
            <p:ph idx="1"/>
          </p:nvPr>
        </p:nvPicPr>
        <p:blipFill>
          <a:blip r:embed="rId2"/>
          <a:stretch>
            <a:fillRect/>
          </a:stretch>
        </p:blipFill>
        <p:spPr>
          <a:xfrm>
            <a:off x="2347156" y="1853759"/>
            <a:ext cx="9844844" cy="4619230"/>
          </a:xfrm>
          <a:prstGeom prst="rect">
            <a:avLst/>
          </a:prstGeom>
        </p:spPr>
      </p:pic>
      <p:sp>
        <p:nvSpPr>
          <p:cNvPr id="3" name="TextBox 2"/>
          <p:cNvSpPr txBox="1"/>
          <p:nvPr/>
        </p:nvSpPr>
        <p:spPr>
          <a:xfrm>
            <a:off x="679269" y="6103657"/>
            <a:ext cx="2416628" cy="369332"/>
          </a:xfrm>
          <a:prstGeom prst="rect">
            <a:avLst/>
          </a:prstGeom>
          <a:noFill/>
        </p:spPr>
        <p:txBody>
          <a:bodyPr wrap="square" rtlCol="0">
            <a:spAutoFit/>
          </a:bodyPr>
          <a:lstStyle/>
          <a:p>
            <a:r>
              <a:rPr lang="he-IL" dirty="0" smtClean="0"/>
              <a:t>תשובה 3</a:t>
            </a:r>
            <a:endParaRPr lang="en-US" dirty="0"/>
          </a:p>
        </p:txBody>
      </p:sp>
    </p:spTree>
    <p:extLst>
      <p:ext uri="{BB962C8B-B14F-4D97-AF65-F5344CB8AC3E}">
        <p14:creationId xmlns:p14="http://schemas.microsoft.com/office/powerpoint/2010/main" val="3434969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250828" y="-306834"/>
            <a:ext cx="12442828" cy="1325563"/>
          </a:xfrm>
        </p:spPr>
        <p:txBody>
          <a:bodyPr/>
          <a:lstStyle/>
          <a:p>
            <a:r>
              <a:rPr lang="he-IL" dirty="0" smtClean="0"/>
              <a:t>המבנה </a:t>
            </a:r>
            <a:r>
              <a:rPr lang="he-IL" b="1" u="sng" dirty="0" err="1" smtClean="0"/>
              <a:t>התלכידי</a:t>
            </a:r>
            <a:r>
              <a:rPr lang="he-IL" dirty="0" smtClean="0"/>
              <a:t> </a:t>
            </a:r>
            <a:r>
              <a:rPr lang="he-IL" dirty="0"/>
              <a:t>והשפעתו על תכונות </a:t>
            </a:r>
            <a:r>
              <a:rPr lang="he-IL" dirty="0" smtClean="0"/>
              <a:t>הקרקע</a:t>
            </a:r>
            <a:endParaRPr lang="he-IL" dirty="0"/>
          </a:p>
        </p:txBody>
      </p:sp>
      <p:pic>
        <p:nvPicPr>
          <p:cNvPr id="4" name="מציין מיקום תוכן 3"/>
          <p:cNvPicPr>
            <a:picLocks noGrp="1" noChangeAspect="1"/>
          </p:cNvPicPr>
          <p:nvPr>
            <p:ph idx="1"/>
          </p:nvPr>
        </p:nvPicPr>
        <p:blipFill>
          <a:blip r:embed="rId2"/>
          <a:stretch>
            <a:fillRect/>
          </a:stretch>
        </p:blipFill>
        <p:spPr>
          <a:xfrm>
            <a:off x="2287598" y="3353641"/>
            <a:ext cx="3255774" cy="1976348"/>
          </a:xfrm>
          <a:prstGeom prst="rect">
            <a:avLst/>
          </a:prstGeom>
        </p:spPr>
      </p:pic>
      <p:pic>
        <p:nvPicPr>
          <p:cNvPr id="5" name="תמונה 4"/>
          <p:cNvPicPr>
            <a:picLocks noChangeAspect="1"/>
          </p:cNvPicPr>
          <p:nvPr/>
        </p:nvPicPr>
        <p:blipFill>
          <a:blip r:embed="rId3"/>
          <a:stretch>
            <a:fillRect/>
          </a:stretch>
        </p:blipFill>
        <p:spPr>
          <a:xfrm>
            <a:off x="5768301" y="2976532"/>
            <a:ext cx="6229209" cy="2485995"/>
          </a:xfrm>
          <a:prstGeom prst="rect">
            <a:avLst/>
          </a:prstGeom>
        </p:spPr>
      </p:pic>
      <p:sp>
        <p:nvSpPr>
          <p:cNvPr id="7" name="TextBox 6"/>
          <p:cNvSpPr txBox="1"/>
          <p:nvPr/>
        </p:nvSpPr>
        <p:spPr>
          <a:xfrm>
            <a:off x="302815" y="1863019"/>
            <a:ext cx="11550316" cy="830997"/>
          </a:xfrm>
          <a:prstGeom prst="rect">
            <a:avLst/>
          </a:prstGeom>
          <a:noFill/>
        </p:spPr>
        <p:txBody>
          <a:bodyPr wrap="square" rtlCol="1">
            <a:spAutoFit/>
          </a:bodyPr>
          <a:lstStyle/>
          <a:p>
            <a:r>
              <a:rPr lang="he-IL" sz="2400" dirty="0"/>
              <a:t>מבנה הקרקע </a:t>
            </a:r>
            <a:r>
              <a:rPr lang="he-IL" sz="2400" dirty="0" smtClean="0"/>
              <a:t>הוא כיצד מסודרים הגרגרים המוצקים. אופן </a:t>
            </a:r>
            <a:r>
              <a:rPr lang="he-IL" sz="2400" dirty="0"/>
              <a:t>הסידור קובע מהו נפח הקרקע הכולל, ומה היחס בין הנפח של נקבובי קרקע לעומת חומר מוצק</a:t>
            </a:r>
            <a:r>
              <a:rPr lang="he-IL" sz="2400" dirty="0" smtClean="0"/>
              <a:t>.</a:t>
            </a:r>
            <a:endParaRPr lang="he-IL" sz="2400" dirty="0"/>
          </a:p>
        </p:txBody>
      </p:sp>
      <p:sp>
        <p:nvSpPr>
          <p:cNvPr id="8" name="TextBox 7"/>
          <p:cNvSpPr txBox="1"/>
          <p:nvPr/>
        </p:nvSpPr>
        <p:spPr>
          <a:xfrm>
            <a:off x="3308684" y="1018729"/>
            <a:ext cx="8337885" cy="523220"/>
          </a:xfrm>
          <a:prstGeom prst="rect">
            <a:avLst/>
          </a:prstGeom>
          <a:noFill/>
        </p:spPr>
        <p:txBody>
          <a:bodyPr wrap="square" rtlCol="1">
            <a:spAutoFit/>
          </a:bodyPr>
          <a:lstStyle/>
          <a:p>
            <a:r>
              <a:rPr lang="he-IL" sz="2800" dirty="0"/>
              <a:t>התלכיד (</a:t>
            </a:r>
            <a:r>
              <a:rPr lang="he-IL" sz="2800" dirty="0" smtClean="0"/>
              <a:t>אגרגט) = יחידת </a:t>
            </a:r>
            <a:r>
              <a:rPr lang="he-IL" sz="2800" dirty="0"/>
              <a:t>המבנה הקטנה </a:t>
            </a:r>
            <a:r>
              <a:rPr lang="he-IL" sz="2800" dirty="0" smtClean="0"/>
              <a:t>ביותר. </a:t>
            </a:r>
            <a:endParaRPr lang="he-IL" sz="2800" dirty="0"/>
          </a:p>
        </p:txBody>
      </p:sp>
    </p:spTree>
    <p:extLst>
      <p:ext uri="{BB962C8B-B14F-4D97-AF65-F5344CB8AC3E}">
        <p14:creationId xmlns:p14="http://schemas.microsoft.com/office/powerpoint/2010/main" val="14567996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מרכיבי הקרקע </a:t>
            </a:r>
            <a:endParaRPr lang="he-IL" dirty="0"/>
          </a:p>
        </p:txBody>
      </p:sp>
      <p:sp>
        <p:nvSpPr>
          <p:cNvPr id="3" name="מציין מיקום תוכן 2"/>
          <p:cNvSpPr>
            <a:spLocks noGrp="1"/>
          </p:cNvSpPr>
          <p:nvPr>
            <p:ph idx="1"/>
          </p:nvPr>
        </p:nvSpPr>
        <p:spPr/>
        <p:txBody>
          <a:bodyPr/>
          <a:lstStyle/>
          <a:p>
            <a:r>
              <a:rPr lang="he-IL" dirty="0"/>
              <a:t> קרקעות שונות נבדלות זו מזו ביחסי כמויות החומרים המרכיבים אותן. יחס של: 1% חומר אורגני, 49% מינרלים, 25% מים ו- 25% אוויר, הוא יחס אידאלי לגידולי חקלאות שונים</a:t>
            </a:r>
            <a:r>
              <a:rPr lang="he-IL" dirty="0" smtClean="0"/>
              <a:t>.</a:t>
            </a:r>
          </a:p>
          <a:p>
            <a:r>
              <a:rPr lang="en-US" dirty="0" smtClean="0">
                <a:hlinkClick r:id="rId2"/>
              </a:rPr>
              <a:t>http</a:t>
            </a:r>
            <a:r>
              <a:rPr lang="en-US" dirty="0">
                <a:hlinkClick r:id="rId2"/>
              </a:rPr>
              <a:t>://www.brainpop.co.il/he/category_8/subcategory_96/subjects_3031/</a:t>
            </a:r>
            <a:endParaRPr lang="he-IL" dirty="0"/>
          </a:p>
        </p:txBody>
      </p:sp>
    </p:spTree>
    <p:extLst>
      <p:ext uri="{BB962C8B-B14F-4D97-AF65-F5344CB8AC3E}">
        <p14:creationId xmlns:p14="http://schemas.microsoft.com/office/powerpoint/2010/main" val="11177136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676400" y="-453740"/>
            <a:ext cx="10515600" cy="1325563"/>
          </a:xfrm>
        </p:spPr>
        <p:txBody>
          <a:bodyPr/>
          <a:lstStyle/>
          <a:p>
            <a:r>
              <a:rPr lang="he-IL" dirty="0"/>
              <a:t>ההרכב המכני של הקרקע על פי השיטה הבין לאומית</a:t>
            </a:r>
          </a:p>
        </p:txBody>
      </p:sp>
      <p:pic>
        <p:nvPicPr>
          <p:cNvPr id="5" name="תמונה 4"/>
          <p:cNvPicPr>
            <a:picLocks noChangeAspect="1"/>
          </p:cNvPicPr>
          <p:nvPr/>
        </p:nvPicPr>
        <p:blipFill>
          <a:blip r:embed="rId2"/>
          <a:stretch>
            <a:fillRect/>
          </a:stretch>
        </p:blipFill>
        <p:spPr>
          <a:xfrm>
            <a:off x="0" y="871823"/>
            <a:ext cx="5627096" cy="2810500"/>
          </a:xfrm>
          <a:prstGeom prst="rect">
            <a:avLst/>
          </a:prstGeom>
        </p:spPr>
      </p:pic>
      <p:pic>
        <p:nvPicPr>
          <p:cNvPr id="6" name="מציין מיקום תוכן 3"/>
          <p:cNvPicPr>
            <a:picLocks noChangeAspect="1"/>
          </p:cNvPicPr>
          <p:nvPr/>
        </p:nvPicPr>
        <p:blipFill>
          <a:blip r:embed="rId3"/>
          <a:stretch>
            <a:fillRect/>
          </a:stretch>
        </p:blipFill>
        <p:spPr>
          <a:xfrm>
            <a:off x="5424420" y="617789"/>
            <a:ext cx="6767580" cy="5951453"/>
          </a:xfrm>
          <a:prstGeom prst="rect">
            <a:avLst/>
          </a:prstGeom>
        </p:spPr>
      </p:pic>
      <p:sp>
        <p:nvSpPr>
          <p:cNvPr id="7" name="מציין מיקום תוכן 6"/>
          <p:cNvSpPr txBox="1">
            <a:spLocks noGrp="1"/>
          </p:cNvSpPr>
          <p:nvPr>
            <p:ph idx="1"/>
          </p:nvPr>
        </p:nvSpPr>
        <p:spPr>
          <a:xfrm rot="18029821">
            <a:off x="5594684" y="2758335"/>
            <a:ext cx="2197768" cy="535531"/>
          </a:xfrm>
          <a:prstGeom prst="rect">
            <a:avLst/>
          </a:prstGeom>
          <a:solidFill>
            <a:schemeClr val="bg1"/>
          </a:solidFill>
        </p:spPr>
        <p:txBody>
          <a:bodyPr wrap="square" rtlCol="1">
            <a:spAutoFit/>
          </a:bodyPr>
          <a:lstStyle/>
          <a:p>
            <a:r>
              <a:rPr lang="he-IL" sz="3200" dirty="0" smtClean="0"/>
              <a:t>אחוזי </a:t>
            </a:r>
            <a:r>
              <a:rPr lang="he-IL" sz="3200" dirty="0" err="1" smtClean="0"/>
              <a:t>חימר</a:t>
            </a:r>
            <a:endParaRPr lang="he-IL" sz="3200" dirty="0"/>
          </a:p>
        </p:txBody>
      </p:sp>
      <p:sp>
        <p:nvSpPr>
          <p:cNvPr id="8" name="TextBox 7"/>
          <p:cNvSpPr txBox="1"/>
          <p:nvPr/>
        </p:nvSpPr>
        <p:spPr>
          <a:xfrm rot="3468457">
            <a:off x="9971326" y="2733712"/>
            <a:ext cx="1816222" cy="584775"/>
          </a:xfrm>
          <a:prstGeom prst="rect">
            <a:avLst/>
          </a:prstGeom>
          <a:solidFill>
            <a:schemeClr val="bg1"/>
          </a:solidFill>
        </p:spPr>
        <p:txBody>
          <a:bodyPr wrap="square" rtlCol="1">
            <a:spAutoFit/>
          </a:bodyPr>
          <a:lstStyle/>
          <a:p>
            <a:r>
              <a:rPr lang="he-IL" sz="3200" dirty="0" smtClean="0"/>
              <a:t>אחוזי טין</a:t>
            </a:r>
            <a:endParaRPr lang="he-IL" sz="3200" dirty="0"/>
          </a:p>
        </p:txBody>
      </p:sp>
      <p:sp>
        <p:nvSpPr>
          <p:cNvPr id="9" name="TextBox 8"/>
          <p:cNvSpPr txBox="1"/>
          <p:nvPr/>
        </p:nvSpPr>
        <p:spPr>
          <a:xfrm>
            <a:off x="7616823" y="6186565"/>
            <a:ext cx="2034480" cy="523220"/>
          </a:xfrm>
          <a:prstGeom prst="rect">
            <a:avLst/>
          </a:prstGeom>
          <a:solidFill>
            <a:schemeClr val="bg1"/>
          </a:solidFill>
        </p:spPr>
        <p:txBody>
          <a:bodyPr wrap="square" rtlCol="1">
            <a:spAutoFit/>
          </a:bodyPr>
          <a:lstStyle/>
          <a:p>
            <a:r>
              <a:rPr lang="he-IL" sz="2800" dirty="0" smtClean="0"/>
              <a:t>אחוזי חול</a:t>
            </a:r>
            <a:endParaRPr lang="he-IL" sz="2800" dirty="0"/>
          </a:p>
        </p:txBody>
      </p:sp>
      <p:pic>
        <p:nvPicPr>
          <p:cNvPr id="10" name="תמונה 9"/>
          <p:cNvPicPr>
            <a:picLocks noChangeAspect="1"/>
          </p:cNvPicPr>
          <p:nvPr/>
        </p:nvPicPr>
        <p:blipFill>
          <a:blip r:embed="rId4"/>
          <a:stretch>
            <a:fillRect/>
          </a:stretch>
        </p:blipFill>
        <p:spPr>
          <a:xfrm>
            <a:off x="1439033" y="4382369"/>
            <a:ext cx="3379938" cy="1486827"/>
          </a:xfrm>
          <a:prstGeom prst="rect">
            <a:avLst/>
          </a:prstGeom>
        </p:spPr>
      </p:pic>
    </p:spTree>
    <p:extLst>
      <p:ext uri="{BB962C8B-B14F-4D97-AF65-F5344CB8AC3E}">
        <p14:creationId xmlns:p14="http://schemas.microsoft.com/office/powerpoint/2010/main" val="22676600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בגרות 2016</a:t>
            </a:r>
            <a:endParaRPr lang="he-IL" dirty="0"/>
          </a:p>
        </p:txBody>
      </p:sp>
      <p:pic>
        <p:nvPicPr>
          <p:cNvPr id="4" name="מציין מיקום תוכן 3"/>
          <p:cNvPicPr>
            <a:picLocks noGrp="1" noChangeAspect="1"/>
          </p:cNvPicPr>
          <p:nvPr>
            <p:ph idx="1"/>
          </p:nvPr>
        </p:nvPicPr>
        <p:blipFill>
          <a:blip r:embed="rId2"/>
          <a:stretch>
            <a:fillRect/>
          </a:stretch>
        </p:blipFill>
        <p:spPr>
          <a:xfrm>
            <a:off x="446501" y="2077351"/>
            <a:ext cx="10574425" cy="4130944"/>
          </a:xfrm>
          <a:prstGeom prst="rect">
            <a:avLst/>
          </a:prstGeom>
        </p:spPr>
      </p:pic>
      <p:sp>
        <p:nvSpPr>
          <p:cNvPr id="3" name="TextBox 2"/>
          <p:cNvSpPr txBox="1"/>
          <p:nvPr/>
        </p:nvSpPr>
        <p:spPr>
          <a:xfrm>
            <a:off x="1319134" y="5606321"/>
            <a:ext cx="3267856" cy="369332"/>
          </a:xfrm>
          <a:prstGeom prst="rect">
            <a:avLst/>
          </a:prstGeom>
          <a:noFill/>
        </p:spPr>
        <p:txBody>
          <a:bodyPr wrap="square" rtlCol="0">
            <a:spAutoFit/>
          </a:bodyPr>
          <a:lstStyle/>
          <a:p>
            <a:r>
              <a:rPr lang="he-IL" dirty="0" smtClean="0"/>
              <a:t>תשובה ג'</a:t>
            </a:r>
            <a:endParaRPr lang="en-US" dirty="0"/>
          </a:p>
        </p:txBody>
      </p:sp>
    </p:spTree>
    <p:extLst>
      <p:ext uri="{BB962C8B-B14F-4D97-AF65-F5344CB8AC3E}">
        <p14:creationId xmlns:p14="http://schemas.microsoft.com/office/powerpoint/2010/main" val="3359325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676400" y="-299893"/>
            <a:ext cx="10515600" cy="1325563"/>
          </a:xfrm>
        </p:spPr>
        <p:txBody>
          <a:bodyPr/>
          <a:lstStyle/>
          <a:p>
            <a:r>
              <a:rPr lang="he-IL" dirty="0" smtClean="0"/>
              <a:t>בגרות 2018</a:t>
            </a:r>
            <a:endParaRPr lang="en-US" dirty="0"/>
          </a:p>
        </p:txBody>
      </p:sp>
      <p:pic>
        <p:nvPicPr>
          <p:cNvPr id="4" name="מציין מיקום תוכן 3"/>
          <p:cNvPicPr>
            <a:picLocks noGrp="1" noChangeAspect="1"/>
          </p:cNvPicPr>
          <p:nvPr>
            <p:ph idx="1"/>
          </p:nvPr>
        </p:nvPicPr>
        <p:blipFill>
          <a:blip r:embed="rId2"/>
          <a:stretch>
            <a:fillRect/>
          </a:stretch>
        </p:blipFill>
        <p:spPr>
          <a:xfrm>
            <a:off x="3259133" y="1025670"/>
            <a:ext cx="8550569" cy="3961966"/>
          </a:xfrm>
          <a:prstGeom prst="rect">
            <a:avLst/>
          </a:prstGeom>
        </p:spPr>
      </p:pic>
      <p:sp>
        <p:nvSpPr>
          <p:cNvPr id="5" name="TextBox 4"/>
          <p:cNvSpPr txBox="1"/>
          <p:nvPr/>
        </p:nvSpPr>
        <p:spPr>
          <a:xfrm>
            <a:off x="665018" y="5133109"/>
            <a:ext cx="3948546" cy="523220"/>
          </a:xfrm>
          <a:prstGeom prst="rect">
            <a:avLst/>
          </a:prstGeom>
          <a:noFill/>
        </p:spPr>
        <p:txBody>
          <a:bodyPr wrap="square" rtlCol="0">
            <a:spAutoFit/>
          </a:bodyPr>
          <a:lstStyle/>
          <a:p>
            <a:r>
              <a:rPr lang="he-IL" sz="2800" dirty="0" smtClean="0"/>
              <a:t>תשובה ד'</a:t>
            </a:r>
            <a:endParaRPr lang="en-US" sz="2800" dirty="0"/>
          </a:p>
        </p:txBody>
      </p:sp>
    </p:spTree>
    <p:extLst>
      <p:ext uri="{BB962C8B-B14F-4D97-AF65-F5344CB8AC3E}">
        <p14:creationId xmlns:p14="http://schemas.microsoft.com/office/powerpoint/2010/main" val="3914833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447800" y="-258330"/>
            <a:ext cx="10515600" cy="1325563"/>
          </a:xfrm>
        </p:spPr>
        <p:txBody>
          <a:bodyPr/>
          <a:lstStyle/>
          <a:p>
            <a:r>
              <a:rPr lang="he-IL" dirty="0" smtClean="0"/>
              <a:t>בגרות 2017</a:t>
            </a:r>
            <a:endParaRPr lang="en-US" dirty="0"/>
          </a:p>
        </p:txBody>
      </p:sp>
      <p:pic>
        <p:nvPicPr>
          <p:cNvPr id="4" name="מציין מיקום תוכן 3"/>
          <p:cNvPicPr>
            <a:picLocks noGrp="1" noChangeAspect="1"/>
          </p:cNvPicPr>
          <p:nvPr>
            <p:ph idx="1"/>
          </p:nvPr>
        </p:nvPicPr>
        <p:blipFill>
          <a:blip r:embed="rId2"/>
          <a:stretch>
            <a:fillRect/>
          </a:stretch>
        </p:blipFill>
        <p:spPr>
          <a:xfrm>
            <a:off x="1971064" y="762434"/>
            <a:ext cx="9992336" cy="4599276"/>
          </a:xfrm>
          <a:prstGeom prst="rect">
            <a:avLst/>
          </a:prstGeom>
        </p:spPr>
      </p:pic>
      <p:pic>
        <p:nvPicPr>
          <p:cNvPr id="7" name="תמונה 6"/>
          <p:cNvPicPr>
            <a:picLocks noChangeAspect="1"/>
          </p:cNvPicPr>
          <p:nvPr/>
        </p:nvPicPr>
        <p:blipFill>
          <a:blip r:embed="rId3"/>
          <a:stretch>
            <a:fillRect/>
          </a:stretch>
        </p:blipFill>
        <p:spPr>
          <a:xfrm>
            <a:off x="1087126" y="5496335"/>
            <a:ext cx="10516511" cy="908383"/>
          </a:xfrm>
          <a:prstGeom prst="rect">
            <a:avLst/>
          </a:prstGeom>
        </p:spPr>
      </p:pic>
    </p:spTree>
    <p:extLst>
      <p:ext uri="{BB962C8B-B14F-4D97-AF65-F5344CB8AC3E}">
        <p14:creationId xmlns:p14="http://schemas.microsoft.com/office/powerpoint/2010/main" val="3068391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תמונה 4"/>
          <p:cNvPicPr>
            <a:picLocks noChangeAspect="1"/>
          </p:cNvPicPr>
          <p:nvPr/>
        </p:nvPicPr>
        <p:blipFill>
          <a:blip r:embed="rId2"/>
          <a:stretch>
            <a:fillRect/>
          </a:stretch>
        </p:blipFill>
        <p:spPr>
          <a:xfrm>
            <a:off x="1747225" y="365125"/>
            <a:ext cx="10125639" cy="1976293"/>
          </a:xfrm>
          <a:prstGeom prst="rect">
            <a:avLst/>
          </a:prstGeom>
        </p:spPr>
      </p:pic>
      <p:pic>
        <p:nvPicPr>
          <p:cNvPr id="7" name="תמונה 6"/>
          <p:cNvPicPr>
            <a:picLocks noChangeAspect="1"/>
          </p:cNvPicPr>
          <p:nvPr/>
        </p:nvPicPr>
        <p:blipFill>
          <a:blip r:embed="rId3"/>
          <a:stretch>
            <a:fillRect/>
          </a:stretch>
        </p:blipFill>
        <p:spPr>
          <a:xfrm>
            <a:off x="620085" y="2554430"/>
            <a:ext cx="11252779" cy="1574223"/>
          </a:xfrm>
          <a:prstGeom prst="rect">
            <a:avLst/>
          </a:prstGeom>
        </p:spPr>
      </p:pic>
      <p:pic>
        <p:nvPicPr>
          <p:cNvPr id="8" name="תמונה 7"/>
          <p:cNvPicPr>
            <a:picLocks noChangeAspect="1"/>
          </p:cNvPicPr>
          <p:nvPr/>
        </p:nvPicPr>
        <p:blipFill>
          <a:blip r:embed="rId4"/>
          <a:stretch>
            <a:fillRect/>
          </a:stretch>
        </p:blipFill>
        <p:spPr>
          <a:xfrm>
            <a:off x="814429" y="4543857"/>
            <a:ext cx="11058435" cy="1912361"/>
          </a:xfrm>
          <a:prstGeom prst="rect">
            <a:avLst/>
          </a:prstGeom>
        </p:spPr>
      </p:pic>
    </p:spTree>
    <p:extLst>
      <p:ext uri="{BB962C8B-B14F-4D97-AF65-F5344CB8AC3E}">
        <p14:creationId xmlns:p14="http://schemas.microsoft.com/office/powerpoint/2010/main" val="3823613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676400" y="-414724"/>
            <a:ext cx="10515600" cy="1325563"/>
          </a:xfrm>
        </p:spPr>
        <p:txBody>
          <a:bodyPr/>
          <a:lstStyle/>
          <a:p>
            <a:r>
              <a:rPr lang="he-IL" dirty="0" smtClean="0"/>
              <a:t> </a:t>
            </a:r>
            <a:r>
              <a:rPr lang="he-IL" u="sng" dirty="0" smtClean="0"/>
              <a:t>קרקע</a:t>
            </a:r>
            <a:endParaRPr lang="he-IL" u="sng" dirty="0"/>
          </a:p>
        </p:txBody>
      </p:sp>
      <p:pic>
        <p:nvPicPr>
          <p:cNvPr id="1028" name="Picture 4" descr="http://kotarimagesstg.cet.ac.il/CropDownload.ashx?gPageToken=e9373782-8473-4970-bb2d-61ab08050479&amp;v=10&amp;nSizeStep=7&amp;nTop=163&amp;nLeft=330&amp;nWidth=664&amp;nHeight=1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0757" y="635539"/>
            <a:ext cx="10951243" cy="201212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kotarimagesstg.cet.ac.il/CropDownload.ashx?gPageToken=e9373782-8473-4970-bb2d-61ab08050479&amp;v=10&amp;nSizeStep=7&amp;nTop=121&amp;nLeft=105&amp;nWidth=213&amp;nHeight=19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92872" y="2925964"/>
            <a:ext cx="4138081" cy="3807812"/>
          </a:xfrm>
          <a:prstGeom prst="rect">
            <a:avLst/>
          </a:prstGeom>
          <a:noFill/>
          <a:extLst>
            <a:ext uri="{909E8E84-426E-40DD-AFC4-6F175D3DCCD1}">
              <a14:hiddenFill xmlns:a14="http://schemas.microsoft.com/office/drawing/2010/main">
                <a:solidFill>
                  <a:srgbClr val="FFFFFF"/>
                </a:solidFill>
              </a14:hiddenFill>
            </a:ext>
          </a:extLst>
        </p:spPr>
      </p:pic>
      <p:sp>
        <p:nvSpPr>
          <p:cNvPr id="7" name="מלבן 6"/>
          <p:cNvSpPr/>
          <p:nvPr/>
        </p:nvSpPr>
        <p:spPr>
          <a:xfrm>
            <a:off x="3385351" y="3540200"/>
            <a:ext cx="4107976" cy="31935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352159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0" nodeType="clickEffect">
                                  <p:stCondLst>
                                    <p:cond delay="0"/>
                                  </p:stCondLst>
                                  <p:childTnLst>
                                    <p:animEffect transition="out" filter="fade">
                                      <p:cBhvr>
                                        <p:cTn id="10" dur="500"/>
                                        <p:tgtEl>
                                          <p:spTgt spid="7"/>
                                        </p:tgtEl>
                                      </p:cBhvr>
                                    </p:animEffect>
                                    <p:set>
                                      <p:cBhvr>
                                        <p:cTn id="11"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מציין מיקום תוכן 3"/>
          <p:cNvPicPr>
            <a:picLocks noGrp="1" noChangeAspect="1"/>
          </p:cNvPicPr>
          <p:nvPr>
            <p:ph idx="1"/>
          </p:nvPr>
        </p:nvPicPr>
        <p:blipFill>
          <a:blip r:embed="rId2"/>
          <a:stretch>
            <a:fillRect/>
          </a:stretch>
        </p:blipFill>
        <p:spPr>
          <a:xfrm>
            <a:off x="842318" y="4689198"/>
            <a:ext cx="11240789" cy="2289535"/>
          </a:xfrm>
          <a:prstGeom prst="rect">
            <a:avLst/>
          </a:prstGeom>
        </p:spPr>
      </p:pic>
      <p:pic>
        <p:nvPicPr>
          <p:cNvPr id="5" name="תמונה 4"/>
          <p:cNvPicPr>
            <a:picLocks noChangeAspect="1"/>
          </p:cNvPicPr>
          <p:nvPr/>
        </p:nvPicPr>
        <p:blipFill>
          <a:blip r:embed="rId3"/>
          <a:stretch>
            <a:fillRect/>
          </a:stretch>
        </p:blipFill>
        <p:spPr>
          <a:xfrm>
            <a:off x="621827" y="365124"/>
            <a:ext cx="11217316" cy="1158875"/>
          </a:xfrm>
          <a:prstGeom prst="rect">
            <a:avLst/>
          </a:prstGeom>
        </p:spPr>
      </p:pic>
      <p:pic>
        <p:nvPicPr>
          <p:cNvPr id="6" name="תמונה 5"/>
          <p:cNvPicPr>
            <a:picLocks noChangeAspect="1"/>
          </p:cNvPicPr>
          <p:nvPr/>
        </p:nvPicPr>
        <p:blipFill rotWithShape="1">
          <a:blip r:embed="rId4"/>
          <a:srcRect t="21270"/>
          <a:stretch/>
        </p:blipFill>
        <p:spPr>
          <a:xfrm>
            <a:off x="1040005" y="1712685"/>
            <a:ext cx="9690972" cy="3512458"/>
          </a:xfrm>
          <a:prstGeom prst="rect">
            <a:avLst/>
          </a:prstGeom>
        </p:spPr>
      </p:pic>
    </p:spTree>
    <p:extLst>
      <p:ext uri="{BB962C8B-B14F-4D97-AF65-F5344CB8AC3E}">
        <p14:creationId xmlns:p14="http://schemas.microsoft.com/office/powerpoint/2010/main" val="3231679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מבנה קרקע ומעבר אוויר ומים</a:t>
            </a:r>
            <a:endParaRPr lang="he-IL" dirty="0"/>
          </a:p>
        </p:txBody>
      </p:sp>
      <p:sp>
        <p:nvSpPr>
          <p:cNvPr id="3" name="מציין מיקום תוכן 2"/>
          <p:cNvSpPr>
            <a:spLocks noGrp="1"/>
          </p:cNvSpPr>
          <p:nvPr>
            <p:ph idx="1"/>
          </p:nvPr>
        </p:nvSpPr>
        <p:spPr/>
        <p:txBody>
          <a:bodyPr/>
          <a:lstStyle/>
          <a:p>
            <a:r>
              <a:rPr lang="he-IL" dirty="0"/>
              <a:t>למבנה הקרקע השפעה רבה על מעבר אוויר ומים בקרקע. ככל שהמעברים החופשיים גדולים ורבים יותר, כך יהיה קל יותר לשורשים להגיע אל המים והגזים שבקרקע.</a:t>
            </a:r>
          </a:p>
          <a:p>
            <a:endParaRPr lang="he-IL" dirty="0"/>
          </a:p>
        </p:txBody>
      </p:sp>
      <p:pic>
        <p:nvPicPr>
          <p:cNvPr id="4" name="תמונה 3"/>
          <p:cNvPicPr>
            <a:picLocks noChangeAspect="1"/>
          </p:cNvPicPr>
          <p:nvPr/>
        </p:nvPicPr>
        <p:blipFill>
          <a:blip r:embed="rId2"/>
          <a:stretch>
            <a:fillRect/>
          </a:stretch>
        </p:blipFill>
        <p:spPr>
          <a:xfrm>
            <a:off x="5498432" y="3463057"/>
            <a:ext cx="3011793" cy="3217143"/>
          </a:xfrm>
          <a:prstGeom prst="rect">
            <a:avLst/>
          </a:prstGeom>
        </p:spPr>
      </p:pic>
    </p:spTree>
    <p:extLst>
      <p:ext uri="{BB962C8B-B14F-4D97-AF65-F5344CB8AC3E}">
        <p14:creationId xmlns:p14="http://schemas.microsoft.com/office/powerpoint/2010/main" val="19423413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44782" y="-230621"/>
            <a:ext cx="10515600" cy="1325563"/>
          </a:xfrm>
        </p:spPr>
        <p:txBody>
          <a:bodyPr/>
          <a:lstStyle/>
          <a:p>
            <a:r>
              <a:rPr lang="he-IL" dirty="0" smtClean="0"/>
              <a:t>בגרות 2017</a:t>
            </a:r>
            <a:endParaRPr lang="en-US" dirty="0"/>
          </a:p>
        </p:txBody>
      </p:sp>
      <p:pic>
        <p:nvPicPr>
          <p:cNvPr id="4" name="מציין מיקום תוכן 3"/>
          <p:cNvPicPr>
            <a:picLocks noGrp="1" noChangeAspect="1"/>
          </p:cNvPicPr>
          <p:nvPr>
            <p:ph idx="1"/>
          </p:nvPr>
        </p:nvPicPr>
        <p:blipFill>
          <a:blip r:embed="rId2"/>
          <a:stretch>
            <a:fillRect/>
          </a:stretch>
        </p:blipFill>
        <p:spPr>
          <a:xfrm>
            <a:off x="2807699" y="1094942"/>
            <a:ext cx="9099417" cy="4183640"/>
          </a:xfrm>
          <a:prstGeom prst="rect">
            <a:avLst/>
          </a:prstGeom>
        </p:spPr>
      </p:pic>
      <p:sp>
        <p:nvSpPr>
          <p:cNvPr id="5" name="TextBox 4"/>
          <p:cNvSpPr txBox="1"/>
          <p:nvPr/>
        </p:nvSpPr>
        <p:spPr>
          <a:xfrm>
            <a:off x="2881745" y="5680364"/>
            <a:ext cx="2535382" cy="369332"/>
          </a:xfrm>
          <a:prstGeom prst="rect">
            <a:avLst/>
          </a:prstGeom>
          <a:noFill/>
        </p:spPr>
        <p:txBody>
          <a:bodyPr wrap="square" rtlCol="0">
            <a:spAutoFit/>
          </a:bodyPr>
          <a:lstStyle/>
          <a:p>
            <a:r>
              <a:rPr lang="he-IL" dirty="0" smtClean="0"/>
              <a:t>תשובה 2</a:t>
            </a:r>
            <a:endParaRPr lang="en-US" dirty="0"/>
          </a:p>
        </p:txBody>
      </p:sp>
    </p:spTree>
    <p:extLst>
      <p:ext uri="{BB962C8B-B14F-4D97-AF65-F5344CB8AC3E}">
        <p14:creationId xmlns:p14="http://schemas.microsoft.com/office/powerpoint/2010/main" val="3438009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75179" y="-317263"/>
            <a:ext cx="10515600" cy="1325563"/>
          </a:xfrm>
        </p:spPr>
        <p:txBody>
          <a:bodyPr/>
          <a:lstStyle/>
          <a:p>
            <a:r>
              <a:rPr lang="he-IL" dirty="0" smtClean="0"/>
              <a:t>כדי לסווג קרקע חייבים לבדוק:</a:t>
            </a:r>
            <a:endParaRPr lang="he-IL" dirty="0"/>
          </a:p>
        </p:txBody>
      </p:sp>
      <p:sp>
        <p:nvSpPr>
          <p:cNvPr id="3" name="מציין מיקום תוכן 2"/>
          <p:cNvSpPr>
            <a:spLocks noGrp="1"/>
          </p:cNvSpPr>
          <p:nvPr>
            <p:ph idx="1"/>
          </p:nvPr>
        </p:nvSpPr>
        <p:spPr>
          <a:xfrm>
            <a:off x="1575179" y="1008300"/>
            <a:ext cx="10515600" cy="4351338"/>
          </a:xfrm>
        </p:spPr>
        <p:txBody>
          <a:bodyPr/>
          <a:lstStyle/>
          <a:p>
            <a:r>
              <a:rPr lang="he-IL" dirty="0" smtClean="0"/>
              <a:t>גודל גרגר- דק או עדין--&gt;בינוני</a:t>
            </a:r>
            <a:r>
              <a:rPr lang="he-IL" dirty="0" smtClean="0">
                <a:sym typeface="Wingdings" panose="05000000000000000000" pitchFamily="2" charset="2"/>
              </a:rPr>
              <a:t>--&gt; </a:t>
            </a:r>
            <a:r>
              <a:rPr lang="he-IL" dirty="0" smtClean="0"/>
              <a:t>גס גרגר---&gt; גס מאוד. </a:t>
            </a:r>
          </a:p>
          <a:p>
            <a:r>
              <a:rPr lang="he-IL" dirty="0" smtClean="0"/>
              <a:t>מבנה  (סטרוקטורה)- </a:t>
            </a:r>
            <a:r>
              <a:rPr lang="he-IL" dirty="0"/>
              <a:t>אגוזי, </a:t>
            </a:r>
            <a:r>
              <a:rPr lang="he-IL" dirty="0" smtClean="0"/>
              <a:t>לוחי, גרגרי, עמודי. </a:t>
            </a:r>
            <a:endParaRPr lang="he-IL" dirty="0"/>
          </a:p>
        </p:txBody>
      </p:sp>
      <p:pic>
        <p:nvPicPr>
          <p:cNvPr id="4" name="תמונה 3"/>
          <p:cNvPicPr>
            <a:picLocks noChangeAspect="1"/>
          </p:cNvPicPr>
          <p:nvPr/>
        </p:nvPicPr>
        <p:blipFill rotWithShape="1">
          <a:blip r:embed="rId2"/>
          <a:srcRect b="53948"/>
          <a:stretch/>
        </p:blipFill>
        <p:spPr>
          <a:xfrm>
            <a:off x="-136478" y="2596534"/>
            <a:ext cx="5888653" cy="4261466"/>
          </a:xfrm>
          <a:prstGeom prst="rect">
            <a:avLst/>
          </a:prstGeom>
        </p:spPr>
      </p:pic>
      <p:pic>
        <p:nvPicPr>
          <p:cNvPr id="5" name="תמונה 4"/>
          <p:cNvPicPr>
            <a:picLocks noChangeAspect="1"/>
          </p:cNvPicPr>
          <p:nvPr/>
        </p:nvPicPr>
        <p:blipFill>
          <a:blip r:embed="rId3"/>
          <a:stretch>
            <a:fillRect/>
          </a:stretch>
        </p:blipFill>
        <p:spPr>
          <a:xfrm>
            <a:off x="6946710" y="2333863"/>
            <a:ext cx="5144069" cy="4467554"/>
          </a:xfrm>
          <a:prstGeom prst="rect">
            <a:avLst/>
          </a:prstGeom>
        </p:spPr>
      </p:pic>
      <p:sp>
        <p:nvSpPr>
          <p:cNvPr id="6" name="TextBox 5"/>
          <p:cNvSpPr txBox="1"/>
          <p:nvPr/>
        </p:nvSpPr>
        <p:spPr>
          <a:xfrm>
            <a:off x="2807848" y="4198308"/>
            <a:ext cx="1082842" cy="369332"/>
          </a:xfrm>
          <a:prstGeom prst="rect">
            <a:avLst/>
          </a:prstGeom>
          <a:solidFill>
            <a:schemeClr val="bg1"/>
          </a:solidFill>
        </p:spPr>
        <p:txBody>
          <a:bodyPr wrap="square" rtlCol="1">
            <a:spAutoFit/>
          </a:bodyPr>
          <a:lstStyle/>
          <a:p>
            <a:r>
              <a:rPr lang="he-IL" dirty="0" smtClean="0"/>
              <a:t>גרגרי</a:t>
            </a:r>
            <a:endParaRPr lang="he-IL" dirty="0"/>
          </a:p>
        </p:txBody>
      </p:sp>
      <p:sp>
        <p:nvSpPr>
          <p:cNvPr id="7" name="TextBox 6"/>
          <p:cNvSpPr txBox="1"/>
          <p:nvPr/>
        </p:nvSpPr>
        <p:spPr>
          <a:xfrm>
            <a:off x="9072290" y="4017121"/>
            <a:ext cx="1082842" cy="369332"/>
          </a:xfrm>
          <a:prstGeom prst="rect">
            <a:avLst/>
          </a:prstGeom>
          <a:solidFill>
            <a:schemeClr val="bg1"/>
          </a:solidFill>
        </p:spPr>
        <p:txBody>
          <a:bodyPr wrap="square" rtlCol="1">
            <a:spAutoFit/>
          </a:bodyPr>
          <a:lstStyle/>
          <a:p>
            <a:r>
              <a:rPr lang="he-IL" dirty="0" smtClean="0"/>
              <a:t>עמודי</a:t>
            </a:r>
            <a:endParaRPr lang="he-IL" dirty="0"/>
          </a:p>
        </p:txBody>
      </p:sp>
      <p:sp>
        <p:nvSpPr>
          <p:cNvPr id="8" name="TextBox 7"/>
          <p:cNvSpPr txBox="1"/>
          <p:nvPr/>
        </p:nvSpPr>
        <p:spPr>
          <a:xfrm>
            <a:off x="3178103" y="5201639"/>
            <a:ext cx="1082842" cy="369332"/>
          </a:xfrm>
          <a:prstGeom prst="rect">
            <a:avLst/>
          </a:prstGeom>
          <a:solidFill>
            <a:schemeClr val="bg1"/>
          </a:solidFill>
        </p:spPr>
        <p:txBody>
          <a:bodyPr wrap="square" rtlCol="1">
            <a:spAutoFit/>
          </a:bodyPr>
          <a:lstStyle/>
          <a:p>
            <a:r>
              <a:rPr lang="he-IL" dirty="0" smtClean="0"/>
              <a:t>אגוזי</a:t>
            </a:r>
            <a:endParaRPr lang="he-IL" dirty="0"/>
          </a:p>
        </p:txBody>
      </p:sp>
      <p:sp>
        <p:nvSpPr>
          <p:cNvPr id="9" name="TextBox 8"/>
          <p:cNvSpPr txBox="1"/>
          <p:nvPr/>
        </p:nvSpPr>
        <p:spPr>
          <a:xfrm>
            <a:off x="9632476" y="5094881"/>
            <a:ext cx="1082842" cy="369332"/>
          </a:xfrm>
          <a:prstGeom prst="rect">
            <a:avLst/>
          </a:prstGeom>
          <a:solidFill>
            <a:schemeClr val="bg1"/>
          </a:solidFill>
        </p:spPr>
        <p:txBody>
          <a:bodyPr wrap="square" rtlCol="1">
            <a:spAutoFit/>
          </a:bodyPr>
          <a:lstStyle/>
          <a:p>
            <a:r>
              <a:rPr lang="he-IL" dirty="0" smtClean="0"/>
              <a:t>לוחי</a:t>
            </a:r>
            <a:endParaRPr lang="he-IL" dirty="0"/>
          </a:p>
        </p:txBody>
      </p:sp>
    </p:spTree>
    <p:extLst>
      <p:ext uri="{BB962C8B-B14F-4D97-AF65-F5344CB8AC3E}">
        <p14:creationId xmlns:p14="http://schemas.microsoft.com/office/powerpoint/2010/main" val="12680010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0" y="-149617"/>
            <a:ext cx="12079702" cy="1325563"/>
          </a:xfrm>
        </p:spPr>
        <p:txBody>
          <a:bodyPr>
            <a:normAutofit/>
          </a:bodyPr>
          <a:lstStyle/>
          <a:p>
            <a:r>
              <a:rPr lang="he-IL" sz="3600" dirty="0" smtClean="0"/>
              <a:t>סוגי קרקע וחדירות מים- </a:t>
            </a:r>
            <a:r>
              <a:rPr lang="he-IL" sz="3200" dirty="0" smtClean="0"/>
              <a:t>התאימו מספר לאות וציינו חדירות גבוהה, בינונית, נמוכה </a:t>
            </a:r>
            <a:endParaRPr lang="he-IL" sz="3200" dirty="0"/>
          </a:p>
        </p:txBody>
      </p:sp>
      <p:pic>
        <p:nvPicPr>
          <p:cNvPr id="4" name="מציין מיקום תוכן 3"/>
          <p:cNvPicPr>
            <a:picLocks noGrp="1" noChangeAspect="1"/>
          </p:cNvPicPr>
          <p:nvPr>
            <p:ph idx="1"/>
          </p:nvPr>
        </p:nvPicPr>
        <p:blipFill rotWithShape="1">
          <a:blip r:embed="rId2"/>
          <a:srcRect l="3183" t="68439" r="61750" b="10756"/>
          <a:stretch/>
        </p:blipFill>
        <p:spPr>
          <a:xfrm>
            <a:off x="996079" y="5126641"/>
            <a:ext cx="2288870" cy="1191126"/>
          </a:xfrm>
          <a:prstGeom prst="rect">
            <a:avLst/>
          </a:prstGeom>
        </p:spPr>
      </p:pic>
      <p:sp>
        <p:nvSpPr>
          <p:cNvPr id="11" name="TextBox 10"/>
          <p:cNvSpPr txBox="1"/>
          <p:nvPr/>
        </p:nvSpPr>
        <p:spPr>
          <a:xfrm>
            <a:off x="4138863" y="785441"/>
            <a:ext cx="3692588" cy="369332"/>
          </a:xfrm>
          <a:prstGeom prst="rect">
            <a:avLst/>
          </a:prstGeom>
          <a:solidFill>
            <a:schemeClr val="bg1"/>
          </a:solidFill>
        </p:spPr>
        <p:txBody>
          <a:bodyPr wrap="square" rtlCol="1">
            <a:spAutoFit/>
          </a:bodyPr>
          <a:lstStyle/>
          <a:p>
            <a:r>
              <a:rPr lang="he-IL" dirty="0" smtClean="0"/>
              <a:t>2)מבנה לוחי שטוח- חדירות _____</a:t>
            </a:r>
            <a:endParaRPr lang="he-IL" dirty="0"/>
          </a:p>
        </p:txBody>
      </p:sp>
      <p:sp>
        <p:nvSpPr>
          <p:cNvPr id="16" name="TextBox 15"/>
          <p:cNvSpPr txBox="1"/>
          <p:nvPr/>
        </p:nvSpPr>
        <p:spPr>
          <a:xfrm>
            <a:off x="8690296" y="724112"/>
            <a:ext cx="3055311" cy="369332"/>
          </a:xfrm>
          <a:prstGeom prst="rect">
            <a:avLst/>
          </a:prstGeom>
          <a:solidFill>
            <a:schemeClr val="bg1"/>
          </a:solidFill>
        </p:spPr>
        <p:txBody>
          <a:bodyPr wrap="square" rtlCol="1">
            <a:spAutoFit/>
          </a:bodyPr>
          <a:lstStyle/>
          <a:p>
            <a:r>
              <a:rPr lang="he-IL" dirty="0" smtClean="0"/>
              <a:t>1) מבנה תלכידי- חדירות _____</a:t>
            </a:r>
            <a:endParaRPr lang="he-IL" dirty="0"/>
          </a:p>
        </p:txBody>
      </p:sp>
      <p:pic>
        <p:nvPicPr>
          <p:cNvPr id="17" name="מציין מיקום תוכן 3"/>
          <p:cNvPicPr>
            <a:picLocks noChangeAspect="1"/>
          </p:cNvPicPr>
          <p:nvPr/>
        </p:nvPicPr>
        <p:blipFill rotWithShape="1">
          <a:blip r:embed="rId2"/>
          <a:srcRect l="45992" t="4120" r="14879" b="72708"/>
          <a:stretch/>
        </p:blipFill>
        <p:spPr>
          <a:xfrm>
            <a:off x="8214301" y="2085920"/>
            <a:ext cx="4007302" cy="2081463"/>
          </a:xfrm>
          <a:prstGeom prst="rect">
            <a:avLst/>
          </a:prstGeom>
        </p:spPr>
      </p:pic>
      <p:pic>
        <p:nvPicPr>
          <p:cNvPr id="18" name="מציין מיקום תוכן 3"/>
          <p:cNvPicPr>
            <a:picLocks noChangeAspect="1"/>
          </p:cNvPicPr>
          <p:nvPr/>
        </p:nvPicPr>
        <p:blipFill rotWithShape="1">
          <a:blip r:embed="rId2"/>
          <a:srcRect l="1328" r="66685" b="71917"/>
          <a:stretch/>
        </p:blipFill>
        <p:spPr>
          <a:xfrm>
            <a:off x="9159256" y="4167383"/>
            <a:ext cx="2818598" cy="2170450"/>
          </a:xfrm>
          <a:prstGeom prst="rect">
            <a:avLst/>
          </a:prstGeom>
        </p:spPr>
      </p:pic>
      <p:pic>
        <p:nvPicPr>
          <p:cNvPr id="19" name="מציין מיקום תוכן 3"/>
          <p:cNvPicPr>
            <a:picLocks noChangeAspect="1"/>
          </p:cNvPicPr>
          <p:nvPr/>
        </p:nvPicPr>
        <p:blipFill rotWithShape="1">
          <a:blip r:embed="rId2"/>
          <a:srcRect l="50642" t="33997" r="8418" b="39056"/>
          <a:stretch/>
        </p:blipFill>
        <p:spPr>
          <a:xfrm>
            <a:off x="5506018" y="2826984"/>
            <a:ext cx="2672267" cy="1542707"/>
          </a:xfrm>
          <a:prstGeom prst="rect">
            <a:avLst/>
          </a:prstGeom>
        </p:spPr>
      </p:pic>
      <p:pic>
        <p:nvPicPr>
          <p:cNvPr id="20" name="תמונה 19"/>
          <p:cNvPicPr>
            <a:picLocks noChangeAspect="1"/>
          </p:cNvPicPr>
          <p:nvPr/>
        </p:nvPicPr>
        <p:blipFill rotWithShape="1">
          <a:blip r:embed="rId3"/>
          <a:srcRect l="6997" t="48889" r="14920" b="11641"/>
          <a:stretch/>
        </p:blipFill>
        <p:spPr>
          <a:xfrm>
            <a:off x="1095201" y="2552232"/>
            <a:ext cx="2189748" cy="1491916"/>
          </a:xfrm>
          <a:prstGeom prst="rect">
            <a:avLst/>
          </a:prstGeom>
        </p:spPr>
      </p:pic>
      <p:pic>
        <p:nvPicPr>
          <p:cNvPr id="21" name="תמונה 20"/>
          <p:cNvPicPr>
            <a:picLocks noChangeAspect="1"/>
          </p:cNvPicPr>
          <p:nvPr/>
        </p:nvPicPr>
        <p:blipFill rotWithShape="1">
          <a:blip r:embed="rId4"/>
          <a:srcRect l="1505" b="58429"/>
          <a:stretch/>
        </p:blipFill>
        <p:spPr>
          <a:xfrm>
            <a:off x="5697071" y="4779177"/>
            <a:ext cx="2455965" cy="1558656"/>
          </a:xfrm>
          <a:prstGeom prst="rect">
            <a:avLst/>
          </a:prstGeom>
        </p:spPr>
      </p:pic>
      <p:sp>
        <p:nvSpPr>
          <p:cNvPr id="22" name="TextBox 21"/>
          <p:cNvSpPr txBox="1"/>
          <p:nvPr/>
        </p:nvSpPr>
        <p:spPr>
          <a:xfrm>
            <a:off x="8690296" y="1361716"/>
            <a:ext cx="3055311" cy="369332"/>
          </a:xfrm>
          <a:prstGeom prst="rect">
            <a:avLst/>
          </a:prstGeom>
          <a:solidFill>
            <a:schemeClr val="bg1"/>
          </a:solidFill>
        </p:spPr>
        <p:txBody>
          <a:bodyPr wrap="square" rtlCol="1">
            <a:spAutoFit/>
          </a:bodyPr>
          <a:lstStyle/>
          <a:p>
            <a:r>
              <a:rPr lang="he-IL" dirty="0" smtClean="0"/>
              <a:t>4) מבנה עמודי- חדירות _____</a:t>
            </a:r>
            <a:endParaRPr lang="he-IL" dirty="0"/>
          </a:p>
        </p:txBody>
      </p:sp>
      <p:sp>
        <p:nvSpPr>
          <p:cNvPr id="23" name="TextBox 22"/>
          <p:cNvSpPr txBox="1"/>
          <p:nvPr/>
        </p:nvSpPr>
        <p:spPr>
          <a:xfrm>
            <a:off x="749455" y="846573"/>
            <a:ext cx="3055311" cy="369332"/>
          </a:xfrm>
          <a:prstGeom prst="rect">
            <a:avLst/>
          </a:prstGeom>
          <a:solidFill>
            <a:schemeClr val="bg1"/>
          </a:solidFill>
        </p:spPr>
        <p:txBody>
          <a:bodyPr wrap="square" rtlCol="1">
            <a:spAutoFit/>
          </a:bodyPr>
          <a:lstStyle/>
          <a:p>
            <a:r>
              <a:rPr lang="he-IL" dirty="0" smtClean="0"/>
              <a:t>3) מבנה גרגרי- חדירות _____</a:t>
            </a:r>
            <a:endParaRPr lang="he-IL" dirty="0"/>
          </a:p>
        </p:txBody>
      </p:sp>
      <p:sp>
        <p:nvSpPr>
          <p:cNvPr id="24" name="TextBox 23"/>
          <p:cNvSpPr txBox="1"/>
          <p:nvPr/>
        </p:nvSpPr>
        <p:spPr>
          <a:xfrm>
            <a:off x="11304087" y="1996933"/>
            <a:ext cx="385009" cy="369332"/>
          </a:xfrm>
          <a:prstGeom prst="rect">
            <a:avLst/>
          </a:prstGeom>
          <a:noFill/>
        </p:spPr>
        <p:txBody>
          <a:bodyPr wrap="square" rtlCol="1">
            <a:spAutoFit/>
          </a:bodyPr>
          <a:lstStyle/>
          <a:p>
            <a:r>
              <a:rPr lang="he-IL" dirty="0" smtClean="0"/>
              <a:t>א</a:t>
            </a:r>
            <a:endParaRPr lang="he-IL" dirty="0"/>
          </a:p>
        </p:txBody>
      </p:sp>
      <p:sp>
        <p:nvSpPr>
          <p:cNvPr id="25" name="TextBox 24"/>
          <p:cNvSpPr txBox="1"/>
          <p:nvPr/>
        </p:nvSpPr>
        <p:spPr>
          <a:xfrm>
            <a:off x="6842151" y="2691900"/>
            <a:ext cx="385009" cy="369332"/>
          </a:xfrm>
          <a:prstGeom prst="rect">
            <a:avLst/>
          </a:prstGeom>
          <a:noFill/>
        </p:spPr>
        <p:txBody>
          <a:bodyPr wrap="square" rtlCol="1">
            <a:spAutoFit/>
          </a:bodyPr>
          <a:lstStyle/>
          <a:p>
            <a:r>
              <a:rPr lang="he-IL" dirty="0" smtClean="0"/>
              <a:t>ב</a:t>
            </a:r>
            <a:endParaRPr lang="he-IL" dirty="0"/>
          </a:p>
        </p:txBody>
      </p:sp>
      <p:sp>
        <p:nvSpPr>
          <p:cNvPr id="26" name="TextBox 25"/>
          <p:cNvSpPr txBox="1"/>
          <p:nvPr/>
        </p:nvSpPr>
        <p:spPr>
          <a:xfrm>
            <a:off x="2425261" y="2322568"/>
            <a:ext cx="385009" cy="369332"/>
          </a:xfrm>
          <a:prstGeom prst="rect">
            <a:avLst/>
          </a:prstGeom>
          <a:noFill/>
        </p:spPr>
        <p:txBody>
          <a:bodyPr wrap="square" rtlCol="1">
            <a:spAutoFit/>
          </a:bodyPr>
          <a:lstStyle/>
          <a:p>
            <a:r>
              <a:rPr lang="he-IL" dirty="0" smtClean="0"/>
              <a:t>ג</a:t>
            </a:r>
            <a:endParaRPr lang="he-IL" dirty="0"/>
          </a:p>
        </p:txBody>
      </p:sp>
      <p:sp>
        <p:nvSpPr>
          <p:cNvPr id="27" name="TextBox 26"/>
          <p:cNvSpPr txBox="1"/>
          <p:nvPr/>
        </p:nvSpPr>
        <p:spPr>
          <a:xfrm>
            <a:off x="11309686" y="4167383"/>
            <a:ext cx="385009" cy="369332"/>
          </a:xfrm>
          <a:prstGeom prst="rect">
            <a:avLst/>
          </a:prstGeom>
          <a:noFill/>
        </p:spPr>
        <p:txBody>
          <a:bodyPr wrap="square" rtlCol="1">
            <a:spAutoFit/>
          </a:bodyPr>
          <a:lstStyle/>
          <a:p>
            <a:r>
              <a:rPr lang="he-IL" dirty="0" smtClean="0"/>
              <a:t>ד</a:t>
            </a:r>
            <a:endParaRPr lang="he-IL" dirty="0"/>
          </a:p>
        </p:txBody>
      </p:sp>
      <p:sp>
        <p:nvSpPr>
          <p:cNvPr id="28" name="TextBox 27"/>
          <p:cNvSpPr txBox="1"/>
          <p:nvPr/>
        </p:nvSpPr>
        <p:spPr>
          <a:xfrm>
            <a:off x="7121573" y="4757309"/>
            <a:ext cx="385009" cy="369332"/>
          </a:xfrm>
          <a:prstGeom prst="rect">
            <a:avLst/>
          </a:prstGeom>
          <a:noFill/>
        </p:spPr>
        <p:txBody>
          <a:bodyPr wrap="square" rtlCol="1">
            <a:spAutoFit/>
          </a:bodyPr>
          <a:lstStyle/>
          <a:p>
            <a:r>
              <a:rPr lang="he-IL" dirty="0" smtClean="0"/>
              <a:t>ה</a:t>
            </a:r>
            <a:endParaRPr lang="he-IL" dirty="0"/>
          </a:p>
        </p:txBody>
      </p:sp>
      <p:sp>
        <p:nvSpPr>
          <p:cNvPr id="29" name="TextBox 28"/>
          <p:cNvSpPr txBox="1"/>
          <p:nvPr/>
        </p:nvSpPr>
        <p:spPr>
          <a:xfrm flipH="1">
            <a:off x="1078135" y="4892030"/>
            <a:ext cx="1539631" cy="369332"/>
          </a:xfrm>
          <a:prstGeom prst="rect">
            <a:avLst/>
          </a:prstGeom>
          <a:noFill/>
        </p:spPr>
        <p:txBody>
          <a:bodyPr wrap="square" rtlCol="1">
            <a:spAutoFit/>
          </a:bodyPr>
          <a:lstStyle/>
          <a:p>
            <a:r>
              <a:rPr lang="he-IL" dirty="0" smtClean="0"/>
              <a:t>ו</a:t>
            </a:r>
            <a:endParaRPr lang="he-IL" dirty="0"/>
          </a:p>
        </p:txBody>
      </p:sp>
      <p:sp>
        <p:nvSpPr>
          <p:cNvPr id="30" name="TextBox 29"/>
          <p:cNvSpPr txBox="1"/>
          <p:nvPr/>
        </p:nvSpPr>
        <p:spPr>
          <a:xfrm>
            <a:off x="4776140" y="1369338"/>
            <a:ext cx="3055311" cy="369332"/>
          </a:xfrm>
          <a:prstGeom prst="rect">
            <a:avLst/>
          </a:prstGeom>
          <a:solidFill>
            <a:schemeClr val="bg1"/>
          </a:solidFill>
        </p:spPr>
        <p:txBody>
          <a:bodyPr wrap="square" rtlCol="1">
            <a:spAutoFit/>
          </a:bodyPr>
          <a:lstStyle/>
          <a:p>
            <a:r>
              <a:rPr lang="he-IL" dirty="0" smtClean="0"/>
              <a:t>5) מבנה מסיבי- חדירות _____</a:t>
            </a:r>
            <a:endParaRPr lang="he-IL" dirty="0"/>
          </a:p>
        </p:txBody>
      </p:sp>
      <p:sp>
        <p:nvSpPr>
          <p:cNvPr id="31" name="TextBox 30"/>
          <p:cNvSpPr txBox="1"/>
          <p:nvPr/>
        </p:nvSpPr>
        <p:spPr>
          <a:xfrm>
            <a:off x="749455" y="1426380"/>
            <a:ext cx="3055311" cy="369332"/>
          </a:xfrm>
          <a:prstGeom prst="rect">
            <a:avLst/>
          </a:prstGeom>
          <a:solidFill>
            <a:schemeClr val="bg1"/>
          </a:solidFill>
        </p:spPr>
        <p:txBody>
          <a:bodyPr wrap="square" rtlCol="1">
            <a:spAutoFit/>
          </a:bodyPr>
          <a:lstStyle/>
          <a:p>
            <a:r>
              <a:rPr lang="he-IL" dirty="0" smtClean="0"/>
              <a:t>6) מבנה לבנים- חדירות _____</a:t>
            </a:r>
            <a:endParaRPr lang="he-IL" dirty="0"/>
          </a:p>
        </p:txBody>
      </p:sp>
    </p:spTree>
    <p:extLst>
      <p:ext uri="{BB962C8B-B14F-4D97-AF65-F5344CB8AC3E}">
        <p14:creationId xmlns:p14="http://schemas.microsoft.com/office/powerpoint/2010/main" val="8094525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64104" y="-377733"/>
            <a:ext cx="10515600" cy="1325563"/>
          </a:xfrm>
        </p:spPr>
        <p:txBody>
          <a:bodyPr/>
          <a:lstStyle/>
          <a:p>
            <a:r>
              <a:rPr lang="he-IL" dirty="0" smtClean="0"/>
              <a:t>סוגי קרקע וחדירות מים</a:t>
            </a:r>
            <a:endParaRPr lang="he-IL" dirty="0"/>
          </a:p>
        </p:txBody>
      </p:sp>
      <p:pic>
        <p:nvPicPr>
          <p:cNvPr id="4" name="מציין מיקום תוכן 3"/>
          <p:cNvPicPr>
            <a:picLocks noGrp="1" noChangeAspect="1"/>
          </p:cNvPicPr>
          <p:nvPr>
            <p:ph idx="1"/>
          </p:nvPr>
        </p:nvPicPr>
        <p:blipFill rotWithShape="1">
          <a:blip r:embed="rId2"/>
          <a:srcRect t="34557" r="61751"/>
          <a:stretch/>
        </p:blipFill>
        <p:spPr>
          <a:xfrm>
            <a:off x="520364" y="1503398"/>
            <a:ext cx="2496555" cy="3746585"/>
          </a:xfrm>
          <a:prstGeom prst="rect">
            <a:avLst/>
          </a:prstGeom>
        </p:spPr>
      </p:pic>
      <p:pic>
        <p:nvPicPr>
          <p:cNvPr id="17" name="מציין מיקום תוכן 3"/>
          <p:cNvPicPr>
            <a:picLocks noChangeAspect="1"/>
          </p:cNvPicPr>
          <p:nvPr/>
        </p:nvPicPr>
        <p:blipFill rotWithShape="1">
          <a:blip r:embed="rId2"/>
          <a:srcRect l="43779" b="64446"/>
          <a:stretch/>
        </p:blipFill>
        <p:spPr>
          <a:xfrm>
            <a:off x="8630825" y="685485"/>
            <a:ext cx="3561175" cy="1975296"/>
          </a:xfrm>
          <a:prstGeom prst="rect">
            <a:avLst/>
          </a:prstGeom>
        </p:spPr>
      </p:pic>
      <p:pic>
        <p:nvPicPr>
          <p:cNvPr id="18" name="מציין מיקום תוכן 3"/>
          <p:cNvPicPr>
            <a:picLocks noChangeAspect="1"/>
          </p:cNvPicPr>
          <p:nvPr/>
        </p:nvPicPr>
        <p:blipFill rotWithShape="1">
          <a:blip r:embed="rId2"/>
          <a:srcRect r="66685" b="65122"/>
          <a:stretch/>
        </p:blipFill>
        <p:spPr>
          <a:xfrm>
            <a:off x="8840787" y="3589866"/>
            <a:ext cx="2174540" cy="1996759"/>
          </a:xfrm>
          <a:prstGeom prst="rect">
            <a:avLst/>
          </a:prstGeom>
        </p:spPr>
      </p:pic>
      <p:pic>
        <p:nvPicPr>
          <p:cNvPr id="19" name="מציין מיקום תוכן 3"/>
          <p:cNvPicPr>
            <a:picLocks noChangeAspect="1"/>
          </p:cNvPicPr>
          <p:nvPr/>
        </p:nvPicPr>
        <p:blipFill rotWithShape="1">
          <a:blip r:embed="rId2"/>
          <a:srcRect l="48633" t="33997" r="8418" b="13"/>
          <a:stretch/>
        </p:blipFill>
        <p:spPr>
          <a:xfrm>
            <a:off x="4642685" y="1472066"/>
            <a:ext cx="2803358" cy="3777917"/>
          </a:xfrm>
          <a:prstGeom prst="rect">
            <a:avLst/>
          </a:prstGeom>
        </p:spPr>
      </p:pic>
    </p:spTree>
    <p:extLst>
      <p:ext uri="{BB962C8B-B14F-4D97-AF65-F5344CB8AC3E}">
        <p14:creationId xmlns:p14="http://schemas.microsoft.com/office/powerpoint/2010/main" val="23701898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32262" y="133771"/>
            <a:ext cx="10515600" cy="1325563"/>
          </a:xfrm>
        </p:spPr>
        <p:txBody>
          <a:bodyPr>
            <a:normAutofit fontScale="90000"/>
          </a:bodyPr>
          <a:lstStyle/>
          <a:p>
            <a:r>
              <a:rPr lang="he-IL" u="sng" dirty="0" smtClean="0"/>
              <a:t>סוגי קרקעות (המשך)</a:t>
            </a:r>
            <a:r>
              <a:rPr lang="he-IL" dirty="0" smtClean="0"/>
              <a:t/>
            </a:r>
            <a:br>
              <a:rPr lang="he-IL" dirty="0" smtClean="0"/>
            </a:br>
            <a:r>
              <a:rPr lang="he-IL" dirty="0" smtClean="0"/>
              <a:t/>
            </a:r>
            <a:br>
              <a:rPr lang="he-IL" dirty="0" smtClean="0"/>
            </a:br>
            <a:endParaRPr lang="he-IL" dirty="0"/>
          </a:p>
        </p:txBody>
      </p:sp>
      <p:sp>
        <p:nvSpPr>
          <p:cNvPr id="3" name="מציין מיקום תוכן 2"/>
          <p:cNvSpPr>
            <a:spLocks noGrp="1"/>
          </p:cNvSpPr>
          <p:nvPr>
            <p:ph idx="1"/>
          </p:nvPr>
        </p:nvSpPr>
        <p:spPr>
          <a:xfrm>
            <a:off x="1355993" y="558685"/>
            <a:ext cx="10515600" cy="4351338"/>
          </a:xfrm>
        </p:spPr>
        <p:txBody>
          <a:bodyPr>
            <a:normAutofit lnSpcReduction="10000"/>
          </a:bodyPr>
          <a:lstStyle/>
          <a:p>
            <a:pPr marL="0" indent="0">
              <a:buNone/>
            </a:pPr>
            <a:endParaRPr lang="he-IL" dirty="0" smtClean="0"/>
          </a:p>
          <a:p>
            <a:pPr marL="0" indent="0">
              <a:buNone/>
            </a:pPr>
            <a:r>
              <a:rPr lang="he-IL" dirty="0" smtClean="0"/>
              <a:t>3) קרקע עמוקה- יש יותר מקום לשורשים מאשר בקרקעות שבהן הסלע קרוב לפני השטח. </a:t>
            </a:r>
          </a:p>
          <a:p>
            <a:pPr marL="0" indent="0">
              <a:buNone/>
            </a:pPr>
            <a:endParaRPr lang="he-IL" dirty="0"/>
          </a:p>
          <a:p>
            <a:pPr marL="0" indent="0">
              <a:buNone/>
            </a:pPr>
            <a:endParaRPr lang="he-IL" dirty="0" smtClean="0"/>
          </a:p>
          <a:p>
            <a:r>
              <a:rPr lang="he-IL" dirty="0" smtClean="0"/>
              <a:t>לעומת זאת ישנן תכונות של הקרקע שהן משתנות; חלקן משתנה כתוצאה מהשפעת האקלים וחלקן משתנה כתוצאה משינויים שחלים בקרקע בתגובה לטיפולים שונים. כך למשל סוגים שונים של טיפולים חקלאיים ישפיעו על כמות החומר האורגני בקרקע, על המבנה של הקרקע, על יכולתה לאצור חומרי הזנה ומים ועל המגוון היצורים החיים בה.</a:t>
            </a:r>
          </a:p>
          <a:p>
            <a:endParaRPr lang="he-IL" dirty="0"/>
          </a:p>
        </p:txBody>
      </p:sp>
    </p:spTree>
    <p:extLst>
      <p:ext uri="{BB962C8B-B14F-4D97-AF65-F5344CB8AC3E}">
        <p14:creationId xmlns:p14="http://schemas.microsoft.com/office/powerpoint/2010/main" val="32221780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קרקע במערכת ים-</a:t>
            </a:r>
            <a:r>
              <a:rPr lang="he-IL" dirty="0"/>
              <a:t>ת</a:t>
            </a:r>
            <a:r>
              <a:rPr lang="he-IL" dirty="0" smtClean="0"/>
              <a:t>יכונית</a:t>
            </a:r>
            <a:endParaRPr lang="he-IL" dirty="0"/>
          </a:p>
        </p:txBody>
      </p:sp>
      <p:sp>
        <p:nvSpPr>
          <p:cNvPr id="3" name="מציין מיקום תוכן 2"/>
          <p:cNvSpPr>
            <a:spLocks noGrp="1"/>
          </p:cNvSpPr>
          <p:nvPr>
            <p:ph idx="1"/>
          </p:nvPr>
        </p:nvSpPr>
        <p:spPr/>
        <p:txBody>
          <a:bodyPr/>
          <a:lstStyle/>
          <a:p>
            <a:r>
              <a:rPr lang="he-IL" dirty="0" smtClean="0"/>
              <a:t>עיקר הפעילות היא בחורף (יותר גשום). </a:t>
            </a:r>
          </a:p>
          <a:p>
            <a:r>
              <a:rPr lang="he-IL" dirty="0" smtClean="0"/>
              <a:t>בתקופה הזו הצמחייה עשירה יותר וכמות המיקרואורגניזמים גדולה יותר. זה מאיץ את הפעילות בקרקע. </a:t>
            </a:r>
          </a:p>
          <a:p>
            <a:r>
              <a:rPr lang="he-IL" dirty="0" smtClean="0"/>
              <a:t>מערכות השורשים עוצרות את סחיפת הקרקע ומגדילות את כמות החללים בקרקע. </a:t>
            </a:r>
          </a:p>
          <a:p>
            <a:r>
              <a:rPr lang="he-IL" dirty="0" smtClean="0"/>
              <a:t>מליחות הקרקע עולה בקרבת הים בגלל רסס הים. בהרים, מי הגשמים ממיסים את הסלע ומסיעים מלחים למקומות נמוכים. המים מתאדים כשהחום מגיע (לאחר עונת הגשמים) ומשאירים אחריהם קרקע מלוחה יותר. </a:t>
            </a:r>
          </a:p>
        </p:txBody>
      </p:sp>
    </p:spTree>
    <p:extLst>
      <p:ext uri="{BB962C8B-B14F-4D97-AF65-F5344CB8AC3E}">
        <p14:creationId xmlns:p14="http://schemas.microsoft.com/office/powerpoint/2010/main" val="2240421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248507" y="2287710"/>
            <a:ext cx="10515600" cy="1325563"/>
          </a:xfrm>
        </p:spPr>
        <p:txBody>
          <a:bodyPr/>
          <a:lstStyle/>
          <a:p>
            <a:r>
              <a:rPr lang="he-IL" dirty="0" smtClean="0"/>
              <a:t>סוגי קרקעות באקלים ים-תיכוני </a:t>
            </a:r>
            <a:br>
              <a:rPr lang="he-IL" dirty="0" smtClean="0"/>
            </a:br>
            <a:endParaRPr lang="he-IL" dirty="0"/>
          </a:p>
        </p:txBody>
      </p:sp>
    </p:spTree>
    <p:extLst>
      <p:ext uri="{BB962C8B-B14F-4D97-AF65-F5344CB8AC3E}">
        <p14:creationId xmlns:p14="http://schemas.microsoft.com/office/powerpoint/2010/main" val="329773995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1027"/>
          <p:cNvSpPr>
            <a:spLocks noChangeArrowheads="1"/>
          </p:cNvSpPr>
          <p:nvPr/>
        </p:nvSpPr>
        <p:spPr bwMode="auto">
          <a:xfrm>
            <a:off x="611996" y="292054"/>
            <a:ext cx="11403072"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r>
              <a:rPr lang="he-IL" altLang="he-IL" sz="2800" dirty="0">
                <a:effectLst>
                  <a:outerShdw blurRad="38100" dist="38100" dir="2700000" algn="tl">
                    <a:srgbClr val="000000"/>
                  </a:outerShdw>
                </a:effectLst>
              </a:rPr>
              <a:t>קרקע אדמדמה</a:t>
            </a:r>
            <a:r>
              <a:rPr lang="he-IL" altLang="he-IL" sz="2800" dirty="0">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he-IL" altLang="he-IL" sz="2800" dirty="0">
                <a:effectLst>
                  <a:outerShdw blurRad="38100" dist="38100" dir="2700000" algn="tl">
                    <a:srgbClr val="000000"/>
                  </a:outerShdw>
                </a:effectLst>
              </a:rPr>
              <a:t>חרסיתית המתפתחת כתוצאה מבליה של </a:t>
            </a:r>
            <a:r>
              <a:rPr lang="he-IL" altLang="he-IL" sz="2800" dirty="0" smtClean="0">
                <a:effectLst>
                  <a:outerShdw blurRad="38100" dist="38100" dir="2700000" algn="tl">
                    <a:srgbClr val="000000"/>
                  </a:outerShdw>
                </a:effectLst>
              </a:rPr>
              <a:t>סלעי </a:t>
            </a:r>
            <a:r>
              <a:rPr lang="he-IL" altLang="he-IL" sz="2800" dirty="0">
                <a:effectLst>
                  <a:outerShdw blurRad="38100" dist="38100" dir="2700000" algn="tl">
                    <a:srgbClr val="000000"/>
                  </a:outerShdw>
                </a:effectLst>
              </a:rPr>
              <a:t>גיר ודולומיט קשים בתנאי אקלים לחים. הגיר נשטף  בתהליך היווצרותה</a:t>
            </a:r>
            <a:r>
              <a:rPr lang="he-IL" altLang="he-IL" sz="2800" dirty="0" smtClean="0">
                <a:effectLst>
                  <a:outerShdw blurRad="38100" dist="38100" dir="2700000" algn="tl">
                    <a:srgbClr val="000000"/>
                  </a:outerShdw>
                </a:effectLst>
              </a:rPr>
              <a:t>. הטרה רוסה היא קרקע פורייה. עיבודה מחייב סיקול ובנייה של טרסות.   </a:t>
            </a:r>
            <a:endParaRPr lang="he-IL" altLang="he-IL" sz="2800" dirty="0">
              <a:effectLst>
                <a:outerShdw blurRad="38100" dist="38100" dir="2700000" algn="tl">
                  <a:srgbClr val="000000"/>
                </a:outerShdw>
              </a:effectLst>
            </a:endParaRPr>
          </a:p>
          <a:p>
            <a:pPr algn="r"/>
            <a:r>
              <a:rPr lang="he-IL" altLang="he-IL" sz="2800" dirty="0">
                <a:effectLst>
                  <a:outerShdw blurRad="38100" dist="38100" dir="2700000" algn="tl">
                    <a:srgbClr val="000000"/>
                  </a:outerShdw>
                </a:effectLst>
              </a:rPr>
              <a:t>בהעדר גיר נשארות תחמוצות ברזל </a:t>
            </a:r>
            <a:r>
              <a:rPr lang="en-US" altLang="he-IL" sz="2800" dirty="0">
                <a:effectLst>
                  <a:outerShdw blurRad="38100" dist="38100" dir="2700000" algn="tl">
                    <a:srgbClr val="000000"/>
                  </a:outerShdw>
                </a:effectLst>
              </a:rPr>
              <a:t> </a:t>
            </a:r>
            <a:r>
              <a:rPr lang="he-IL" altLang="he-IL" sz="2800" dirty="0">
                <a:effectLst>
                  <a:outerShdw blurRad="38100" dist="38100" dir="2700000" algn="tl">
                    <a:srgbClr val="000000"/>
                  </a:outerShdw>
                </a:effectLst>
              </a:rPr>
              <a:t>ומכאן הצבע האדמדם</a:t>
            </a:r>
            <a:r>
              <a:rPr lang="he-IL" altLang="he-IL" sz="2400" dirty="0">
                <a:solidFill>
                  <a:srgbClr val="0066CC"/>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t>
            </a:r>
            <a:endParaRPr lang="en-US" altLang="he-IL" sz="2400" dirty="0">
              <a:solidFill>
                <a:srgbClr val="0066CC"/>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68613" name="Rectangle 1029"/>
          <p:cNvSpPr>
            <a:spLocks noChangeArrowheads="1"/>
          </p:cNvSpPr>
          <p:nvPr/>
        </p:nvSpPr>
        <p:spPr bwMode="auto">
          <a:xfrm>
            <a:off x="4208463" y="-144704"/>
            <a:ext cx="7918450"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r"/>
            <a:r>
              <a:rPr lang="he-IL" altLang="he-IL" sz="3200" dirty="0">
                <a:solidFill>
                  <a:srgbClr val="FFFF00"/>
                </a:solidFill>
                <a:effectLst>
                  <a:outerShdw blurRad="38100" dist="38100" dir="2700000" algn="tl">
                    <a:srgbClr val="000000"/>
                  </a:outerShdw>
                </a:effectLst>
                <a:latin typeface="Aharoni" panose="02010803020104030203" pitchFamily="2" charset="-79"/>
              </a:rPr>
              <a:t>קרקע טרה-רוסה</a:t>
            </a:r>
            <a:r>
              <a:rPr lang="he-IL" altLang="he-IL" sz="3600" dirty="0">
                <a:solidFill>
                  <a:srgbClr val="0066CC"/>
                </a:solidFill>
                <a:effectLst>
                  <a:outerShdw blurRad="38100" dist="38100" dir="2700000" algn="tl">
                    <a:srgbClr val="000000"/>
                  </a:outerShdw>
                </a:effectLst>
                <a:latin typeface="Aharoni" panose="02010803020104030203" pitchFamily="2" charset="-79"/>
              </a:rPr>
              <a:t> </a:t>
            </a:r>
            <a:r>
              <a:rPr lang="he-IL" altLang="he-IL" dirty="0">
                <a:solidFill>
                  <a:srgbClr val="0066CC"/>
                </a:solidFill>
                <a:effectLst>
                  <a:outerShdw blurRad="38100" dist="38100" dir="2700000" algn="tl">
                    <a:srgbClr val="000000"/>
                  </a:outerShdw>
                </a:effectLst>
                <a:latin typeface="Angsana New" panose="02020603050405020304" pitchFamily="18" charset="-34"/>
              </a:rPr>
              <a:t>(</a:t>
            </a:r>
            <a:r>
              <a:rPr lang="en-US" altLang="he-IL" sz="4000" i="1" dirty="0">
                <a:solidFill>
                  <a:srgbClr val="0066CC"/>
                </a:solidFill>
                <a:effectLst>
                  <a:outerShdw blurRad="38100" dist="38100" dir="2700000" algn="tl">
                    <a:srgbClr val="000000"/>
                  </a:outerShdw>
                </a:effectLst>
                <a:latin typeface="Angsana New" panose="02020603050405020304" pitchFamily="18" charset="-34"/>
                <a:cs typeface="Angsana New" panose="02020603050405020304" pitchFamily="18" charset="-34"/>
              </a:rPr>
              <a:t>terra </a:t>
            </a:r>
            <a:r>
              <a:rPr lang="en-US" altLang="he-IL" sz="4000" i="1" dirty="0" err="1">
                <a:solidFill>
                  <a:srgbClr val="0066CC"/>
                </a:solidFill>
                <a:effectLst>
                  <a:outerShdw blurRad="38100" dist="38100" dir="2700000" algn="tl">
                    <a:srgbClr val="000000"/>
                  </a:outerShdw>
                </a:effectLst>
                <a:latin typeface="Angsana New" panose="02020603050405020304" pitchFamily="18" charset="-34"/>
                <a:cs typeface="Angsana New" panose="02020603050405020304" pitchFamily="18" charset="-34"/>
              </a:rPr>
              <a:t>rossa</a:t>
            </a:r>
            <a:r>
              <a:rPr lang="he-IL" altLang="he-IL" sz="4000" i="1" dirty="0">
                <a:solidFill>
                  <a:srgbClr val="0066CC"/>
                </a:solidFill>
                <a:effectLst>
                  <a:outerShdw blurRad="38100" dist="38100" dir="2700000" algn="tl">
                    <a:srgbClr val="000000"/>
                  </a:outerShdw>
                </a:effectLst>
                <a:latin typeface="Angsana New" panose="02020603050405020304" pitchFamily="18" charset="-34"/>
              </a:rPr>
              <a:t> </a:t>
            </a:r>
            <a:r>
              <a:rPr lang="he-IL" altLang="he-IL" sz="3200" i="1" dirty="0">
                <a:solidFill>
                  <a:srgbClr val="0066CC"/>
                </a:solidFill>
                <a:effectLst>
                  <a:outerShdw blurRad="38100" dist="38100" dir="2700000" algn="tl">
                    <a:srgbClr val="000000"/>
                  </a:outerShdw>
                </a:effectLst>
                <a:latin typeface="Angsana New" panose="02020603050405020304" pitchFamily="18" charset="-34"/>
              </a:rPr>
              <a:t>-"אדמה אדומה")</a:t>
            </a:r>
            <a:endParaRPr lang="he-IL" altLang="he-IL" sz="3600" u="sng" dirty="0">
              <a:solidFill>
                <a:srgbClr val="0066CC"/>
              </a:solidFill>
              <a:effectLst>
                <a:outerShdw blurRad="38100" dist="38100" dir="2700000" algn="tl">
                  <a:srgbClr val="000000"/>
                </a:outerShdw>
              </a:effectLst>
              <a:latin typeface="Angsana New" panose="02020603050405020304" pitchFamily="18" charset="-34"/>
            </a:endParaRPr>
          </a:p>
          <a:p>
            <a:pPr lvl="1" algn="r"/>
            <a:r>
              <a:rPr lang="he-IL" altLang="he-IL" dirty="0">
                <a:solidFill>
                  <a:srgbClr val="0066CC"/>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endParaRPr lang="en-US" altLang="he-IL" dirty="0">
              <a:solidFill>
                <a:srgbClr val="0066CC"/>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pic>
        <p:nvPicPr>
          <p:cNvPr id="3" name="תמונה 2"/>
          <p:cNvPicPr>
            <a:picLocks noChangeAspect="1"/>
          </p:cNvPicPr>
          <p:nvPr/>
        </p:nvPicPr>
        <p:blipFill>
          <a:blip r:embed="rId2"/>
          <a:stretch>
            <a:fillRect/>
          </a:stretch>
        </p:blipFill>
        <p:spPr>
          <a:xfrm>
            <a:off x="0" y="1413303"/>
            <a:ext cx="2436180" cy="3237074"/>
          </a:xfrm>
          <a:prstGeom prst="rect">
            <a:avLst/>
          </a:prstGeom>
        </p:spPr>
      </p:pic>
      <p:sp>
        <p:nvSpPr>
          <p:cNvPr id="4" name="TextBox 3"/>
          <p:cNvSpPr txBox="1"/>
          <p:nvPr/>
        </p:nvSpPr>
        <p:spPr>
          <a:xfrm>
            <a:off x="74786" y="1043971"/>
            <a:ext cx="1798864" cy="369332"/>
          </a:xfrm>
          <a:prstGeom prst="rect">
            <a:avLst/>
          </a:prstGeom>
          <a:noFill/>
        </p:spPr>
        <p:txBody>
          <a:bodyPr wrap="square" rtlCol="1">
            <a:spAutoFit/>
          </a:bodyPr>
          <a:lstStyle/>
          <a:p>
            <a:r>
              <a:rPr lang="he-IL" dirty="0" smtClean="0"/>
              <a:t>הגדלה פי 1,340</a:t>
            </a:r>
            <a:endParaRPr lang="he-IL" dirty="0"/>
          </a:p>
        </p:txBody>
      </p:sp>
      <p:pic>
        <p:nvPicPr>
          <p:cNvPr id="5" name="תמונה 4"/>
          <p:cNvPicPr>
            <a:picLocks noChangeAspect="1"/>
          </p:cNvPicPr>
          <p:nvPr/>
        </p:nvPicPr>
        <p:blipFill>
          <a:blip r:embed="rId3"/>
          <a:stretch>
            <a:fillRect/>
          </a:stretch>
        </p:blipFill>
        <p:spPr>
          <a:xfrm>
            <a:off x="6884588" y="2669522"/>
            <a:ext cx="5230930" cy="3923198"/>
          </a:xfrm>
          <a:prstGeom prst="rect">
            <a:avLst/>
          </a:prstGeom>
        </p:spPr>
      </p:pic>
      <p:pic>
        <p:nvPicPr>
          <p:cNvPr id="7" name="תמונה 6"/>
          <p:cNvPicPr>
            <a:picLocks noChangeAspect="1"/>
          </p:cNvPicPr>
          <p:nvPr/>
        </p:nvPicPr>
        <p:blipFill>
          <a:blip r:embed="rId4"/>
          <a:stretch>
            <a:fillRect/>
          </a:stretch>
        </p:blipFill>
        <p:spPr>
          <a:xfrm>
            <a:off x="4766785" y="3111805"/>
            <a:ext cx="2262604" cy="1538571"/>
          </a:xfrm>
          <a:prstGeom prst="rect">
            <a:avLst/>
          </a:prstGeom>
        </p:spPr>
      </p:pic>
      <p:sp>
        <p:nvSpPr>
          <p:cNvPr id="8" name="TextBox 7"/>
          <p:cNvSpPr txBox="1"/>
          <p:nvPr/>
        </p:nvSpPr>
        <p:spPr>
          <a:xfrm>
            <a:off x="6884588" y="2323395"/>
            <a:ext cx="3290680" cy="461665"/>
          </a:xfrm>
          <a:prstGeom prst="rect">
            <a:avLst/>
          </a:prstGeom>
          <a:noFill/>
        </p:spPr>
        <p:txBody>
          <a:bodyPr wrap="square" rtlCol="1">
            <a:spAutoFit/>
          </a:bodyPr>
          <a:lstStyle/>
          <a:p>
            <a:r>
              <a:rPr lang="he-IL" sz="2400" dirty="0" smtClean="0"/>
              <a:t>קידוח במאדים 1.63 ס"מ</a:t>
            </a:r>
            <a:endParaRPr lang="he-IL" sz="2400" dirty="0"/>
          </a:p>
        </p:txBody>
      </p:sp>
      <p:sp>
        <p:nvSpPr>
          <p:cNvPr id="9" name="מלבן 8"/>
          <p:cNvSpPr/>
          <p:nvPr/>
        </p:nvSpPr>
        <p:spPr>
          <a:xfrm>
            <a:off x="4642835" y="2761697"/>
            <a:ext cx="7455761" cy="38019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1" name="מציין מיקום תוכן 10"/>
          <p:cNvPicPr>
            <a:picLocks noGrp="1" noChangeAspect="1"/>
          </p:cNvPicPr>
          <p:nvPr>
            <p:ph sz="half" idx="1"/>
          </p:nvPr>
        </p:nvPicPr>
        <p:blipFill>
          <a:blip r:embed="rId5"/>
          <a:stretch>
            <a:fillRect/>
          </a:stretch>
        </p:blipFill>
        <p:spPr>
          <a:xfrm>
            <a:off x="-1" y="3029092"/>
            <a:ext cx="4642835" cy="3741986"/>
          </a:xfrm>
          <a:prstGeom prst="rect">
            <a:avLst/>
          </a:prstGeom>
        </p:spPr>
      </p:pic>
    </p:spTree>
    <p:extLst>
      <p:ext uri="{BB962C8B-B14F-4D97-AF65-F5344CB8AC3E}">
        <p14:creationId xmlns:p14="http://schemas.microsoft.com/office/powerpoint/2010/main" val="28519379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8611"/>
                                        </p:tgtEl>
                                        <p:attrNameLst>
                                          <p:attrName>style.visibility</p:attrName>
                                        </p:attrNameLst>
                                      </p:cBhvr>
                                      <p:to>
                                        <p:strVal val="visible"/>
                                      </p:to>
                                    </p:set>
                                    <p:animEffect transition="in" filter="dissolve">
                                      <p:cBhvr>
                                        <p:cTn id="7" dur="500"/>
                                        <p:tgtEl>
                                          <p:spTgt spid="68611"/>
                                        </p:tgtEl>
                                      </p:cBhvr>
                                    </p:animEffect>
                                  </p:childTnLst>
                                  <p:subTnLst>
                                    <p:set>
                                      <p:cBhvr override="childStyle">
                                        <p:cTn dur="1" fill="hold" display="0" masterRel="nextClick" afterEffect="1"/>
                                        <p:tgtEl>
                                          <p:spTgt spid="68611"/>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619794" y="-288018"/>
            <a:ext cx="10515600" cy="1325563"/>
          </a:xfrm>
        </p:spPr>
        <p:txBody>
          <a:bodyPr/>
          <a:lstStyle/>
          <a:p>
            <a:r>
              <a:rPr lang="he-IL" dirty="0" smtClean="0"/>
              <a:t>הקרקע ומרכיביה:</a:t>
            </a:r>
            <a:endParaRPr lang="he-IL" dirty="0"/>
          </a:p>
        </p:txBody>
      </p:sp>
      <p:pic>
        <p:nvPicPr>
          <p:cNvPr id="4" name="מציין מיקום תוכן 3"/>
          <p:cNvPicPr>
            <a:picLocks noGrp="1" noChangeAspect="1"/>
          </p:cNvPicPr>
          <p:nvPr>
            <p:ph idx="1"/>
          </p:nvPr>
        </p:nvPicPr>
        <p:blipFill>
          <a:blip r:embed="rId2"/>
          <a:stretch>
            <a:fillRect/>
          </a:stretch>
        </p:blipFill>
        <p:spPr>
          <a:xfrm>
            <a:off x="0" y="374763"/>
            <a:ext cx="9569941" cy="6105073"/>
          </a:xfrm>
          <a:prstGeom prst="rect">
            <a:avLst/>
          </a:prstGeom>
        </p:spPr>
      </p:pic>
    </p:spTree>
    <p:extLst>
      <p:ext uri="{BB962C8B-B14F-4D97-AF65-F5344CB8AC3E}">
        <p14:creationId xmlns:p14="http://schemas.microsoft.com/office/powerpoint/2010/main" val="11645897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טרה רוסה (המשך)</a:t>
            </a:r>
            <a:endParaRPr lang="he-IL" dirty="0"/>
          </a:p>
        </p:txBody>
      </p:sp>
      <p:sp>
        <p:nvSpPr>
          <p:cNvPr id="3" name="מציין מיקום תוכן 2"/>
          <p:cNvSpPr>
            <a:spLocks noGrp="1"/>
          </p:cNvSpPr>
          <p:nvPr>
            <p:ph sz="half" idx="1"/>
          </p:nvPr>
        </p:nvSpPr>
        <p:spPr/>
        <p:txBody>
          <a:bodyPr/>
          <a:lstStyle/>
          <a:p>
            <a:endParaRPr lang="he-IL" dirty="0"/>
          </a:p>
        </p:txBody>
      </p:sp>
      <p:sp>
        <p:nvSpPr>
          <p:cNvPr id="4" name="מציין מיקום תוכן 3"/>
          <p:cNvSpPr>
            <a:spLocks noGrp="1"/>
          </p:cNvSpPr>
          <p:nvPr>
            <p:ph sz="half" idx="2"/>
          </p:nvPr>
        </p:nvSpPr>
        <p:spPr/>
        <p:txBody>
          <a:bodyPr/>
          <a:lstStyle/>
          <a:p>
            <a:endParaRPr lang="he-IL" dirty="0"/>
          </a:p>
        </p:txBody>
      </p:sp>
      <p:pic>
        <p:nvPicPr>
          <p:cNvPr id="5" name="Picture 1026" descr="15-19"/>
          <p:cNvPicPr>
            <a:picLocks noChangeAspect="1" noChangeArrowheads="1"/>
          </p:cNvPicPr>
          <p:nvPr/>
        </p:nvPicPr>
        <p:blipFill>
          <a:blip r:embed="rId2">
            <a:lum bright="-12000"/>
            <a:extLst>
              <a:ext uri="{28A0092B-C50C-407E-A947-70E740481C1C}">
                <a14:useLocalDpi xmlns:a14="http://schemas.microsoft.com/office/drawing/2010/main" val="0"/>
              </a:ext>
            </a:extLst>
          </a:blip>
          <a:srcRect/>
          <a:stretch>
            <a:fillRect/>
          </a:stretch>
        </p:blipFill>
        <p:spPr>
          <a:xfrm>
            <a:off x="5772840" y="2244088"/>
            <a:ext cx="6305436" cy="4473924"/>
          </a:xfrm>
          <a:prstGeom prst="rect">
            <a:avLst/>
          </a:prstGeom>
          <a:noFill/>
          <a:ln w="28575">
            <a:solidFill>
              <a:srgbClr val="FFFF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1030" descr="TerraRosa"/>
          <p:cNvPicPr>
            <a:picLocks noChangeAspect="1" noChangeArrowheads="1"/>
          </p:cNvPicPr>
          <p:nvPr/>
        </p:nvPicPr>
        <p:blipFill>
          <a:blip r:embed="rId3" cstate="print">
            <a:lum bright="-14000"/>
            <a:extLst>
              <a:ext uri="{28A0092B-C50C-407E-A947-70E740481C1C}">
                <a14:useLocalDpi xmlns:a14="http://schemas.microsoft.com/office/drawing/2010/main" val="0"/>
              </a:ext>
            </a:extLst>
          </a:blip>
          <a:srcRect/>
          <a:stretch>
            <a:fillRect/>
          </a:stretch>
        </p:blipFill>
        <p:spPr>
          <a:xfrm>
            <a:off x="113724" y="2633031"/>
            <a:ext cx="6122042" cy="4084981"/>
          </a:xfrm>
          <a:prstGeom prst="rect">
            <a:avLst/>
          </a:prstGeom>
          <a:noFill/>
          <a:ln w="28575">
            <a:solidFill>
              <a:srgbClr val="FFFF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5176593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0" y="166642"/>
            <a:ext cx="12020006" cy="4351338"/>
          </a:xfrm>
        </p:spPr>
        <p:txBody>
          <a:bodyPr>
            <a:normAutofit/>
          </a:bodyPr>
          <a:lstStyle/>
          <a:p>
            <a:pPr marL="0" indent="0">
              <a:buNone/>
            </a:pPr>
            <a:r>
              <a:rPr lang="he-IL" dirty="0"/>
              <a:t>2</a:t>
            </a:r>
            <a:r>
              <a:rPr lang="he-IL" dirty="0" smtClean="0"/>
              <a:t>) </a:t>
            </a:r>
            <a:r>
              <a:rPr lang="he-IL" b="1" u="sng" dirty="0" err="1"/>
              <a:t>רנדזינה</a:t>
            </a:r>
            <a:r>
              <a:rPr lang="he-IL" dirty="0"/>
              <a:t>: קרקע הנוצרת מסלעי גיר </a:t>
            </a:r>
            <a:r>
              <a:rPr lang="he-IL" dirty="0" smtClean="0"/>
              <a:t>רכים </a:t>
            </a:r>
            <a:r>
              <a:rPr lang="he-IL" dirty="0" err="1" smtClean="0"/>
              <a:t>וקירטון</a:t>
            </a:r>
            <a:r>
              <a:rPr lang="he-IL" dirty="0" smtClean="0"/>
              <a:t>. </a:t>
            </a:r>
            <a:r>
              <a:rPr lang="he-IL" dirty="0"/>
              <a:t>צבעיה </a:t>
            </a:r>
            <a:r>
              <a:rPr lang="he-IL" dirty="0" smtClean="0"/>
              <a:t>חום בהיר מאוד </a:t>
            </a:r>
            <a:r>
              <a:rPr lang="he-IL" dirty="0"/>
              <a:t>או </a:t>
            </a:r>
            <a:r>
              <a:rPr lang="he-IL" dirty="0" smtClean="0"/>
              <a:t>אפור. </a:t>
            </a:r>
            <a:r>
              <a:rPr lang="he-IL" dirty="0"/>
              <a:t>קרקעות </a:t>
            </a:r>
            <a:r>
              <a:rPr lang="he-IL" dirty="0" err="1"/>
              <a:t>הרנדזינה</a:t>
            </a:r>
            <a:r>
              <a:rPr lang="he-IL" dirty="0"/>
              <a:t> הן עמוקות למדי, וכאשר הן מתפתחות על מדרונות מתונים נוח לגדל בהן גידולים </a:t>
            </a:r>
            <a:r>
              <a:rPr lang="he-IL" dirty="0" smtClean="0"/>
              <a:t>חקלאיים. </a:t>
            </a:r>
            <a:r>
              <a:rPr lang="he-IL" dirty="0" err="1" smtClean="0"/>
              <a:t>הרנדזינה</a:t>
            </a:r>
            <a:r>
              <a:rPr lang="he-IL" dirty="0" smtClean="0"/>
              <a:t> </a:t>
            </a:r>
            <a:r>
              <a:rPr lang="he-IL" dirty="0"/>
              <a:t>עשירה </a:t>
            </a:r>
            <a:r>
              <a:rPr lang="he-IL" dirty="0" smtClean="0"/>
              <a:t>בגיר (שלא נשטף עם מים מסלע האב), </a:t>
            </a:r>
            <a:r>
              <a:rPr lang="he-IL" dirty="0"/>
              <a:t>והחומר האורגאני מתרכז בה </a:t>
            </a:r>
            <a:r>
              <a:rPr lang="he-IL" dirty="0" smtClean="0"/>
              <a:t>באופק </a:t>
            </a:r>
            <a:r>
              <a:rPr lang="en-US" dirty="0" smtClean="0"/>
              <a:t> a</a:t>
            </a:r>
            <a:r>
              <a:rPr lang="he-IL" dirty="0" smtClean="0"/>
              <a:t>(האופק העליון)</a:t>
            </a:r>
          </a:p>
          <a:p>
            <a:endParaRPr lang="he-IL" dirty="0"/>
          </a:p>
        </p:txBody>
      </p:sp>
      <p:pic>
        <p:nvPicPr>
          <p:cNvPr id="2050" name="Picture 2" descr="http://kotarimagesstg.cet.ac.il/CropDownload.ashx?gPageToken=9af491cb-0907-423a-b998-e50f2fae002e&amp;v=10&amp;nSizeStep=7&amp;nTop=430&amp;nLeft=108&amp;nWidth=337&amp;nHeight=27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888" y="1966912"/>
            <a:ext cx="5709649" cy="4574498"/>
          </a:xfrm>
          <a:prstGeom prst="rect">
            <a:avLst/>
          </a:prstGeom>
          <a:noFill/>
          <a:extLst>
            <a:ext uri="{909E8E84-426E-40DD-AFC4-6F175D3DCCD1}">
              <a14:hiddenFill xmlns:a14="http://schemas.microsoft.com/office/drawing/2010/main">
                <a:solidFill>
                  <a:srgbClr val="FFFFFF"/>
                </a:solidFill>
              </a14:hiddenFill>
            </a:ext>
          </a:extLst>
        </p:spPr>
      </p:pic>
      <p:pic>
        <p:nvPicPr>
          <p:cNvPr id="4" name="תמונה 3"/>
          <p:cNvPicPr>
            <a:picLocks noChangeAspect="1"/>
          </p:cNvPicPr>
          <p:nvPr/>
        </p:nvPicPr>
        <p:blipFill>
          <a:blip r:embed="rId3"/>
          <a:stretch>
            <a:fillRect/>
          </a:stretch>
        </p:blipFill>
        <p:spPr>
          <a:xfrm>
            <a:off x="5946539" y="1959784"/>
            <a:ext cx="6245462" cy="4136216"/>
          </a:xfrm>
          <a:prstGeom prst="rect">
            <a:avLst/>
          </a:prstGeom>
        </p:spPr>
      </p:pic>
    </p:spTree>
    <p:extLst>
      <p:ext uri="{BB962C8B-B14F-4D97-AF65-F5344CB8AC3E}">
        <p14:creationId xmlns:p14="http://schemas.microsoft.com/office/powerpoint/2010/main" val="33977699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110169" y="166642"/>
            <a:ext cx="11922899" cy="4351338"/>
          </a:xfrm>
        </p:spPr>
        <p:txBody>
          <a:bodyPr>
            <a:normAutofit/>
          </a:bodyPr>
          <a:lstStyle/>
          <a:p>
            <a:pPr marL="0" indent="0">
              <a:buNone/>
            </a:pPr>
            <a:r>
              <a:rPr lang="he-IL" dirty="0" smtClean="0"/>
              <a:t>3) </a:t>
            </a:r>
            <a:r>
              <a:rPr lang="he-IL" b="1" u="sng" dirty="0"/>
              <a:t>קרקע בזלת</a:t>
            </a:r>
            <a:r>
              <a:rPr lang="he-IL" dirty="0"/>
              <a:t>: קרקע </a:t>
            </a:r>
            <a:r>
              <a:rPr lang="he-IL" dirty="0" smtClean="0"/>
              <a:t>כבדה חומה וכהה</a:t>
            </a:r>
            <a:r>
              <a:rPr lang="he-IL" dirty="0"/>
              <a:t>, ולעתים בגוון חום-אדום, שחור או אפור. התפתחה מסלעי הבזלת, אשר באזורים הגשומים הם מתבלים בקלות יחסית. לרוב היא דקת-גרגר, והחומר האורגאני בה </a:t>
            </a:r>
            <a:r>
              <a:rPr lang="he-IL" dirty="0" smtClean="0"/>
              <a:t>מועט</a:t>
            </a:r>
            <a:r>
              <a:rPr lang="he-IL" dirty="0"/>
              <a:t> </a:t>
            </a:r>
            <a:r>
              <a:rPr lang="he-IL" dirty="0" smtClean="0"/>
              <a:t>(מעל 40% חרסית ודלה בגיר). </a:t>
            </a:r>
            <a:r>
              <a:rPr lang="he-IL" dirty="0"/>
              <a:t>קרקעות הבזלת הן בדרך כלל רדודות, עומקן אינו עולה על חצי מטר, ורציפותן נפסקת על ידי מחשופי סלע. </a:t>
            </a:r>
          </a:p>
        </p:txBody>
      </p:sp>
      <p:pic>
        <p:nvPicPr>
          <p:cNvPr id="3074" name="Picture 2" descr="http://kotarimagesstg.cet.ac.il/CropDownload.ashx?gPageToken=e9373782-8473-4970-bb2d-61ab08050479&amp;v=10&amp;nSizeStep=7&amp;nTop=861&amp;nLeft=145&amp;nWidth=380&amp;nHeight=24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157272"/>
            <a:ext cx="6669587" cy="437033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בזלת (קרקע)"/>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9587" y="2649418"/>
            <a:ext cx="5522413" cy="4249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92231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1530531" y="75202"/>
            <a:ext cx="10515600" cy="4351338"/>
          </a:xfrm>
        </p:spPr>
        <p:txBody>
          <a:bodyPr>
            <a:normAutofit/>
          </a:bodyPr>
          <a:lstStyle/>
          <a:p>
            <a:pPr marL="0" indent="0">
              <a:buNone/>
            </a:pPr>
            <a:r>
              <a:rPr lang="he-IL" dirty="0" smtClean="0"/>
              <a:t>4) </a:t>
            </a:r>
            <a:r>
              <a:rPr lang="he-IL" b="1" u="sng" dirty="0"/>
              <a:t>חמרה</a:t>
            </a:r>
            <a:r>
              <a:rPr lang="he-IL" dirty="0"/>
              <a:t> </a:t>
            </a:r>
            <a:r>
              <a:rPr lang="he-IL" dirty="0" smtClean="0"/>
              <a:t>(בערבית</a:t>
            </a:r>
            <a:r>
              <a:rPr lang="he-IL" dirty="0"/>
              <a:t>, </a:t>
            </a:r>
            <a:r>
              <a:rPr lang="he-IL" dirty="0" smtClean="0"/>
              <a:t>אדום): </a:t>
            </a:r>
            <a:r>
              <a:rPr lang="he-IL" dirty="0"/>
              <a:t>קרקע שנוצרה מדיונות חול עתיקות שהתייצבו. גרגרי החול צופו </a:t>
            </a:r>
            <a:r>
              <a:rPr lang="he-IL" dirty="0" err="1"/>
              <a:t>במינראלים</a:t>
            </a:r>
            <a:r>
              <a:rPr lang="he-IL" dirty="0"/>
              <a:t> ובתחמוצות של ברזל, </a:t>
            </a:r>
            <a:r>
              <a:rPr lang="he-IL" dirty="0" smtClean="0"/>
              <a:t>אלומיניום, ומנגן</a:t>
            </a:r>
            <a:r>
              <a:rPr lang="he-IL" dirty="0"/>
              <a:t>. עומקה מגיע לעתים למטרים אחדים. היא מאווררת ומנוקזת היטב, אבל דלה בחומרי מזון לצומח. משמשת </a:t>
            </a:r>
            <a:r>
              <a:rPr lang="he-IL" dirty="0" smtClean="0"/>
              <a:t>מצע </a:t>
            </a:r>
            <a:r>
              <a:rPr lang="he-IL" dirty="0"/>
              <a:t>נוח לחקלאות, אם כי יש </a:t>
            </a:r>
            <a:r>
              <a:rPr lang="he-IL" dirty="0" smtClean="0"/>
              <a:t>לדשן </a:t>
            </a:r>
            <a:r>
              <a:rPr lang="he-IL" dirty="0"/>
              <a:t>אותה בהתמדה. קרקעות </a:t>
            </a:r>
            <a:r>
              <a:rPr lang="he-IL" dirty="0" smtClean="0"/>
              <a:t>החמרה </a:t>
            </a:r>
            <a:r>
              <a:rPr lang="he-IL" dirty="0"/>
              <a:t>אינן מתפתחות כיום, ולמעשה הן מתמעטות מפני שמשתמשים בהן לצורכי בנייה. </a:t>
            </a:r>
            <a:r>
              <a:rPr lang="he-IL" dirty="0" smtClean="0"/>
              <a:t/>
            </a:r>
            <a:br>
              <a:rPr lang="he-IL" dirty="0" smtClean="0"/>
            </a:br>
            <a:endParaRPr lang="he-IL" dirty="0"/>
          </a:p>
        </p:txBody>
      </p:sp>
      <p:pic>
        <p:nvPicPr>
          <p:cNvPr id="4098" name="Picture 2" descr="http://kotarimagesstg.cet.ac.il/CropDownload.ashx?gPageToken=9af491cb-0907-423a-b998-e50f2fae002e&amp;v=10&amp;nSizeStep=7&amp;nTop=720&amp;nLeft=100&amp;nWidth=345&amp;nHeight=27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6832" y="2481490"/>
            <a:ext cx="5409202" cy="4264646"/>
          </a:xfrm>
          <a:prstGeom prst="rect">
            <a:avLst/>
          </a:prstGeom>
          <a:noFill/>
          <a:extLst>
            <a:ext uri="{909E8E84-426E-40DD-AFC4-6F175D3DCCD1}">
              <a14:hiddenFill xmlns:a14="http://schemas.microsoft.com/office/drawing/2010/main">
                <a:solidFill>
                  <a:srgbClr val="FFFFFF"/>
                </a:solidFill>
              </a14:hiddenFill>
            </a:ext>
          </a:extLst>
        </p:spPr>
      </p:pic>
      <p:pic>
        <p:nvPicPr>
          <p:cNvPr id="4" name="תמונה 3"/>
          <p:cNvPicPr>
            <a:picLocks noChangeAspect="1"/>
          </p:cNvPicPr>
          <p:nvPr/>
        </p:nvPicPr>
        <p:blipFill>
          <a:blip r:embed="rId3"/>
          <a:stretch>
            <a:fillRect/>
          </a:stretch>
        </p:blipFill>
        <p:spPr>
          <a:xfrm>
            <a:off x="5961697" y="2830149"/>
            <a:ext cx="6084434" cy="3919421"/>
          </a:xfrm>
          <a:prstGeom prst="rect">
            <a:avLst/>
          </a:prstGeom>
        </p:spPr>
      </p:pic>
    </p:spTree>
    <p:extLst>
      <p:ext uri="{BB962C8B-B14F-4D97-AF65-F5344CB8AC3E}">
        <p14:creationId xmlns:p14="http://schemas.microsoft.com/office/powerpoint/2010/main" val="7144727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1399903" y="140516"/>
            <a:ext cx="10515600" cy="4351338"/>
          </a:xfrm>
        </p:spPr>
        <p:txBody>
          <a:bodyPr>
            <a:normAutofit/>
          </a:bodyPr>
          <a:lstStyle/>
          <a:p>
            <a:pPr marL="0" indent="0">
              <a:buNone/>
            </a:pPr>
            <a:r>
              <a:rPr lang="he-IL" dirty="0" smtClean="0"/>
              <a:t>5)</a:t>
            </a:r>
            <a:r>
              <a:rPr lang="he-IL" dirty="0"/>
              <a:t> </a:t>
            </a:r>
            <a:r>
              <a:rPr lang="he-IL" b="1" u="sng" dirty="0" err="1"/>
              <a:t>גרומוסול</a:t>
            </a:r>
            <a:r>
              <a:rPr lang="he-IL" dirty="0"/>
              <a:t>: חומר האב הוא חרסית, שהגיעה למקום היווצרות הקרקע על ידי הרוח או שנוצרה במקום על ידי בליה. לאחר תהליכי ההיווצרות הראשונים מוסעת הקרקע על-ידי המים ושוקעת באזורים נמוכים, שם נוספים לה חומרים מהקרקעות המקומיות וחומרים שהוסעו על-ידי הרוח. קרקעות </a:t>
            </a:r>
            <a:r>
              <a:rPr lang="he-IL" dirty="0" err="1"/>
              <a:t>הגרומוסול</a:t>
            </a:r>
            <a:r>
              <a:rPr lang="he-IL" dirty="0"/>
              <a:t> טובות לעיבוד חקלאי. כמות החומר האורגאני בהן בינונית, וכמות הגיר משתנה. לחלקן בעיות ניקוז. חלקן קרקעות מלוחות, שיש לטפל במליחותן לפני עיבוד חקלאי. </a:t>
            </a:r>
            <a:r>
              <a:rPr lang="he-IL" dirty="0" smtClean="0"/>
              <a:t/>
            </a:r>
            <a:br>
              <a:rPr lang="he-IL" dirty="0" smtClean="0"/>
            </a:br>
            <a:endParaRPr lang="he-IL" dirty="0"/>
          </a:p>
        </p:txBody>
      </p:sp>
      <p:pic>
        <p:nvPicPr>
          <p:cNvPr id="5122" name="Picture 2" descr="http://kotarimagesstg.cet.ac.il/CropDownload.ashx?gPageToken=9af491cb-0907-423a-b998-e50f2fae002e&amp;v=10&amp;nSizeStep=7&amp;nTop=1017&amp;nLeft=108&amp;nWidth=340&amp;nHeight=26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0824" y="2525191"/>
            <a:ext cx="5428615" cy="41991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818517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סוגי קרקעות (המשך)</a:t>
            </a:r>
            <a:endParaRPr lang="he-IL" dirty="0"/>
          </a:p>
        </p:txBody>
      </p:sp>
      <p:sp>
        <p:nvSpPr>
          <p:cNvPr id="3" name="מציין מיקום תוכן 2"/>
          <p:cNvSpPr>
            <a:spLocks noGrp="1"/>
          </p:cNvSpPr>
          <p:nvPr>
            <p:ph idx="1"/>
          </p:nvPr>
        </p:nvSpPr>
        <p:spPr>
          <a:xfrm>
            <a:off x="1470751" y="1473086"/>
            <a:ext cx="10515600" cy="4351338"/>
          </a:xfrm>
        </p:spPr>
        <p:txBody>
          <a:bodyPr/>
          <a:lstStyle/>
          <a:p>
            <a:pPr marL="0" indent="0">
              <a:buNone/>
            </a:pPr>
            <a:r>
              <a:rPr lang="he-IL" dirty="0" smtClean="0"/>
              <a:t>2) קרקע _______ – קרקע חרסיתית: דקת גרגר. עשירה בגרגרים זעירים (גודל חרסית) מים מחלחלים בה באיטיות, הופכת בוצית, ניתנת ללישה, והיא פחות נוחה לעיבוד חקלאי. </a:t>
            </a:r>
          </a:p>
          <a:p>
            <a:endParaRPr lang="he-IL" dirty="0"/>
          </a:p>
        </p:txBody>
      </p:sp>
    </p:spTree>
    <p:extLst>
      <p:ext uri="{BB962C8B-B14F-4D97-AF65-F5344CB8AC3E}">
        <p14:creationId xmlns:p14="http://schemas.microsoft.com/office/powerpoint/2010/main" val="161443155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32262" y="133771"/>
            <a:ext cx="10515600" cy="1325563"/>
          </a:xfrm>
        </p:spPr>
        <p:txBody>
          <a:bodyPr>
            <a:normAutofit fontScale="90000"/>
          </a:bodyPr>
          <a:lstStyle/>
          <a:p>
            <a:r>
              <a:rPr lang="he-IL" u="sng" dirty="0" smtClean="0"/>
              <a:t>סוגי קרקעות (המשך)</a:t>
            </a:r>
            <a:r>
              <a:rPr lang="he-IL" dirty="0" smtClean="0"/>
              <a:t/>
            </a:r>
            <a:br>
              <a:rPr lang="he-IL" dirty="0" smtClean="0"/>
            </a:br>
            <a:r>
              <a:rPr lang="he-IL" dirty="0" smtClean="0"/>
              <a:t/>
            </a:r>
            <a:br>
              <a:rPr lang="he-IL" dirty="0" smtClean="0"/>
            </a:br>
            <a:endParaRPr lang="he-IL" dirty="0"/>
          </a:p>
        </p:txBody>
      </p:sp>
      <p:sp>
        <p:nvSpPr>
          <p:cNvPr id="3" name="מציין מיקום תוכן 2"/>
          <p:cNvSpPr>
            <a:spLocks noGrp="1"/>
          </p:cNvSpPr>
          <p:nvPr>
            <p:ph idx="1"/>
          </p:nvPr>
        </p:nvSpPr>
        <p:spPr>
          <a:xfrm>
            <a:off x="1355993" y="558685"/>
            <a:ext cx="10515600" cy="4351338"/>
          </a:xfrm>
        </p:spPr>
        <p:txBody>
          <a:bodyPr>
            <a:normAutofit lnSpcReduction="10000"/>
          </a:bodyPr>
          <a:lstStyle/>
          <a:p>
            <a:pPr marL="0" indent="0">
              <a:buNone/>
            </a:pPr>
            <a:endParaRPr lang="he-IL" dirty="0" smtClean="0"/>
          </a:p>
          <a:p>
            <a:pPr marL="0" indent="0">
              <a:buNone/>
            </a:pPr>
            <a:r>
              <a:rPr lang="he-IL" dirty="0" smtClean="0"/>
              <a:t>3) קרקע עמוקה- יש יותר מקום לשורשים מאשר בקרקעות שבהן הסלע קרוב לפני השטח. </a:t>
            </a:r>
          </a:p>
          <a:p>
            <a:pPr marL="0" indent="0">
              <a:buNone/>
            </a:pPr>
            <a:endParaRPr lang="he-IL" dirty="0"/>
          </a:p>
          <a:p>
            <a:pPr marL="0" indent="0">
              <a:buNone/>
            </a:pPr>
            <a:endParaRPr lang="he-IL" dirty="0" smtClean="0"/>
          </a:p>
          <a:p>
            <a:r>
              <a:rPr lang="he-IL" dirty="0" smtClean="0"/>
              <a:t>לעומת זאת ישנן תכונות של הקרקע שהן משתנות; חלקן משתנה כתוצאה מהשפעת האקלים וחלקן משתנה כתוצאה משינויים שחלים בקרקע בתגובה לטיפולים שונים. כך למשל סוגים שונים של טיפולים חקלאיים ישפיעו על כמות החומר האורגני בקרקע, על המבנה של הקרקע, על יכולתה לאצור חומרי הזנה ומים ועל המגוון היצורים החיים בה.</a:t>
            </a:r>
          </a:p>
          <a:p>
            <a:endParaRPr lang="he-IL" dirty="0"/>
          </a:p>
        </p:txBody>
      </p:sp>
    </p:spTree>
    <p:extLst>
      <p:ext uri="{BB962C8B-B14F-4D97-AF65-F5344CB8AC3E}">
        <p14:creationId xmlns:p14="http://schemas.microsoft.com/office/powerpoint/2010/main" val="112319163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787769" y="2675731"/>
            <a:ext cx="10515600" cy="1325563"/>
          </a:xfrm>
        </p:spPr>
        <p:txBody>
          <a:bodyPr/>
          <a:lstStyle/>
          <a:p>
            <a:r>
              <a:rPr lang="he-IL" dirty="0" smtClean="0"/>
              <a:t>סוגי קרקעות באקלים מדברי</a:t>
            </a:r>
            <a:endParaRPr lang="he-IL" dirty="0"/>
          </a:p>
        </p:txBody>
      </p:sp>
      <p:sp>
        <p:nvSpPr>
          <p:cNvPr id="3" name="מציין מיקום תוכן 2"/>
          <p:cNvSpPr>
            <a:spLocks noGrp="1"/>
          </p:cNvSpPr>
          <p:nvPr>
            <p:ph idx="1"/>
          </p:nvPr>
        </p:nvSpPr>
        <p:spPr/>
        <p:txBody>
          <a:bodyPr/>
          <a:lstStyle/>
          <a:p>
            <a:endParaRPr lang="he-IL"/>
          </a:p>
        </p:txBody>
      </p:sp>
    </p:spTree>
    <p:extLst>
      <p:ext uri="{BB962C8B-B14F-4D97-AF65-F5344CB8AC3E}">
        <p14:creationId xmlns:p14="http://schemas.microsoft.com/office/powerpoint/2010/main" val="11887596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קרקע </a:t>
            </a:r>
            <a:r>
              <a:rPr lang="he-IL" dirty="0" err="1" smtClean="0"/>
              <a:t>רג</a:t>
            </a:r>
            <a:endParaRPr lang="he-IL" dirty="0"/>
          </a:p>
        </p:txBody>
      </p:sp>
      <p:sp>
        <p:nvSpPr>
          <p:cNvPr id="3" name="מציין מיקום תוכן 2"/>
          <p:cNvSpPr>
            <a:spLocks noGrp="1"/>
          </p:cNvSpPr>
          <p:nvPr>
            <p:ph idx="1"/>
          </p:nvPr>
        </p:nvSpPr>
        <p:spPr/>
        <p:txBody>
          <a:bodyPr/>
          <a:lstStyle/>
          <a:p>
            <a:endParaRPr lang="he-IL"/>
          </a:p>
        </p:txBody>
      </p:sp>
    </p:spTree>
    <p:extLst>
      <p:ext uri="{BB962C8B-B14F-4D97-AF65-F5344CB8AC3E}">
        <p14:creationId xmlns:p14="http://schemas.microsoft.com/office/powerpoint/2010/main" val="76683764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קרקע </a:t>
            </a:r>
            <a:r>
              <a:rPr lang="he-IL" dirty="0" err="1" smtClean="0"/>
              <a:t>ליתוסול</a:t>
            </a:r>
            <a:endParaRPr lang="he-IL" dirty="0"/>
          </a:p>
        </p:txBody>
      </p:sp>
      <p:sp>
        <p:nvSpPr>
          <p:cNvPr id="3" name="מציין מיקום תוכן 2"/>
          <p:cNvSpPr>
            <a:spLocks noGrp="1"/>
          </p:cNvSpPr>
          <p:nvPr>
            <p:ph idx="1"/>
          </p:nvPr>
        </p:nvSpPr>
        <p:spPr/>
        <p:txBody>
          <a:bodyPr/>
          <a:lstStyle/>
          <a:p>
            <a:endParaRPr lang="he-IL"/>
          </a:p>
        </p:txBody>
      </p:sp>
    </p:spTree>
    <p:extLst>
      <p:ext uri="{BB962C8B-B14F-4D97-AF65-F5344CB8AC3E}">
        <p14:creationId xmlns:p14="http://schemas.microsoft.com/office/powerpoint/2010/main" val="41949364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תמונה 5"/>
          <p:cNvPicPr>
            <a:picLocks noChangeAspect="1"/>
          </p:cNvPicPr>
          <p:nvPr/>
        </p:nvPicPr>
        <p:blipFill>
          <a:blip r:embed="rId2"/>
          <a:stretch>
            <a:fillRect/>
          </a:stretch>
        </p:blipFill>
        <p:spPr>
          <a:xfrm>
            <a:off x="1" y="0"/>
            <a:ext cx="2501754" cy="3547431"/>
          </a:xfrm>
          <a:prstGeom prst="rect">
            <a:avLst/>
          </a:prstGeom>
        </p:spPr>
      </p:pic>
      <p:sp>
        <p:nvSpPr>
          <p:cNvPr id="2" name="כותרת 1"/>
          <p:cNvSpPr>
            <a:spLocks noGrp="1"/>
          </p:cNvSpPr>
          <p:nvPr>
            <p:ph type="title"/>
          </p:nvPr>
        </p:nvSpPr>
        <p:spPr>
          <a:xfrm>
            <a:off x="1587347" y="-428089"/>
            <a:ext cx="10515600" cy="1325563"/>
          </a:xfrm>
        </p:spPr>
        <p:txBody>
          <a:bodyPr/>
          <a:lstStyle/>
          <a:p>
            <a:r>
              <a:rPr lang="he-IL" dirty="0" smtClean="0"/>
              <a:t>מסלע וקרקע</a:t>
            </a:r>
            <a:endParaRPr lang="he-IL" dirty="0"/>
          </a:p>
        </p:txBody>
      </p:sp>
      <p:pic>
        <p:nvPicPr>
          <p:cNvPr id="4" name="מציין מיקום תוכן 3"/>
          <p:cNvPicPr>
            <a:picLocks noGrp="1" noChangeAspect="1"/>
          </p:cNvPicPr>
          <p:nvPr>
            <p:ph idx="1"/>
          </p:nvPr>
        </p:nvPicPr>
        <p:blipFill>
          <a:blip r:embed="rId3"/>
          <a:stretch>
            <a:fillRect/>
          </a:stretch>
        </p:blipFill>
        <p:spPr>
          <a:xfrm>
            <a:off x="4196923" y="0"/>
            <a:ext cx="2501332" cy="3908688"/>
          </a:xfrm>
          <a:prstGeom prst="rect">
            <a:avLst/>
          </a:prstGeom>
        </p:spPr>
      </p:pic>
      <p:pic>
        <p:nvPicPr>
          <p:cNvPr id="5" name="תמונה 4"/>
          <p:cNvPicPr>
            <a:picLocks noChangeAspect="1"/>
          </p:cNvPicPr>
          <p:nvPr/>
        </p:nvPicPr>
        <p:blipFill>
          <a:blip r:embed="rId4"/>
          <a:stretch>
            <a:fillRect/>
          </a:stretch>
        </p:blipFill>
        <p:spPr>
          <a:xfrm>
            <a:off x="4240991" y="3745734"/>
            <a:ext cx="2482743" cy="3367795"/>
          </a:xfrm>
          <a:prstGeom prst="rect">
            <a:avLst/>
          </a:prstGeom>
        </p:spPr>
      </p:pic>
      <p:pic>
        <p:nvPicPr>
          <p:cNvPr id="7" name="תמונה 6"/>
          <p:cNvPicPr>
            <a:picLocks noChangeAspect="1"/>
          </p:cNvPicPr>
          <p:nvPr/>
        </p:nvPicPr>
        <p:blipFill>
          <a:blip r:embed="rId5"/>
          <a:stretch>
            <a:fillRect/>
          </a:stretch>
        </p:blipFill>
        <p:spPr>
          <a:xfrm>
            <a:off x="1" y="3547431"/>
            <a:ext cx="2501754" cy="3195753"/>
          </a:xfrm>
          <a:prstGeom prst="rect">
            <a:avLst/>
          </a:prstGeom>
        </p:spPr>
      </p:pic>
      <p:sp>
        <p:nvSpPr>
          <p:cNvPr id="8" name="TextBox 7"/>
          <p:cNvSpPr txBox="1"/>
          <p:nvPr/>
        </p:nvSpPr>
        <p:spPr>
          <a:xfrm>
            <a:off x="7392318" y="1806766"/>
            <a:ext cx="4549966" cy="4693186"/>
          </a:xfrm>
          <a:prstGeom prst="rect">
            <a:avLst/>
          </a:prstGeom>
          <a:noFill/>
        </p:spPr>
        <p:txBody>
          <a:bodyPr wrap="square" rtlCol="1">
            <a:spAutoFit/>
          </a:bodyPr>
          <a:lstStyle/>
          <a:p>
            <a:endParaRPr lang="he-IL" dirty="0"/>
          </a:p>
        </p:txBody>
      </p:sp>
      <p:sp>
        <p:nvSpPr>
          <p:cNvPr id="9" name="TextBox 8"/>
          <p:cNvSpPr txBox="1"/>
          <p:nvPr/>
        </p:nvSpPr>
        <p:spPr>
          <a:xfrm>
            <a:off x="7025895" y="479729"/>
            <a:ext cx="5089792" cy="2215991"/>
          </a:xfrm>
          <a:prstGeom prst="rect">
            <a:avLst/>
          </a:prstGeom>
          <a:noFill/>
        </p:spPr>
        <p:txBody>
          <a:bodyPr wrap="square" rtlCol="1">
            <a:spAutoFit/>
          </a:bodyPr>
          <a:lstStyle/>
          <a:p>
            <a:r>
              <a:rPr lang="he-IL" sz="2000" dirty="0" smtClean="0"/>
              <a:t>קרקעות שנוצרו על מדרונות הן רדודות.</a:t>
            </a:r>
          </a:p>
          <a:p>
            <a:r>
              <a:rPr lang="he-IL" sz="2000" dirty="0" smtClean="0"/>
              <a:t>קרקעות שנוצרו בעמקים הן עמוקות. </a:t>
            </a:r>
          </a:p>
          <a:p>
            <a:r>
              <a:rPr lang="he-IL" sz="2000" dirty="0" smtClean="0"/>
              <a:t>זמן היווצרות הקרקע הוא בין שנים בודדות לאלפי שנים.</a:t>
            </a:r>
          </a:p>
          <a:p>
            <a:r>
              <a:rPr lang="he-IL" sz="2000" dirty="0" smtClean="0"/>
              <a:t>קרקע עלולה להיסחף. לכן פעילות האדם יכולה לשמר קרקע או לפגוע בה (המלחה ו/או זיהום). </a:t>
            </a:r>
          </a:p>
          <a:p>
            <a:r>
              <a:rPr lang="he-IL" dirty="0" smtClean="0"/>
              <a:t> </a:t>
            </a:r>
            <a:endParaRPr lang="he-IL" dirty="0"/>
          </a:p>
        </p:txBody>
      </p:sp>
    </p:spTree>
    <p:extLst>
      <p:ext uri="{BB962C8B-B14F-4D97-AF65-F5344CB8AC3E}">
        <p14:creationId xmlns:p14="http://schemas.microsoft.com/office/powerpoint/2010/main" val="3351028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קרקע לס</a:t>
            </a:r>
            <a:endParaRPr lang="he-IL" dirty="0"/>
          </a:p>
        </p:txBody>
      </p:sp>
      <p:sp>
        <p:nvSpPr>
          <p:cNvPr id="3" name="מציין מיקום תוכן 2"/>
          <p:cNvSpPr>
            <a:spLocks noGrp="1"/>
          </p:cNvSpPr>
          <p:nvPr>
            <p:ph idx="1"/>
          </p:nvPr>
        </p:nvSpPr>
        <p:spPr/>
        <p:txBody>
          <a:bodyPr/>
          <a:lstStyle/>
          <a:p>
            <a:endParaRPr lang="he-IL"/>
          </a:p>
        </p:txBody>
      </p:sp>
    </p:spTree>
    <p:extLst>
      <p:ext uri="{BB962C8B-B14F-4D97-AF65-F5344CB8AC3E}">
        <p14:creationId xmlns:p14="http://schemas.microsoft.com/office/powerpoint/2010/main" val="412636930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מרקם קרקע</a:t>
            </a:r>
            <a:endParaRPr lang="he-IL" dirty="0"/>
          </a:p>
        </p:txBody>
      </p:sp>
      <p:sp>
        <p:nvSpPr>
          <p:cNvPr id="3" name="מציין מיקום תוכן 2"/>
          <p:cNvSpPr>
            <a:spLocks noGrp="1"/>
          </p:cNvSpPr>
          <p:nvPr>
            <p:ph idx="1"/>
          </p:nvPr>
        </p:nvSpPr>
        <p:spPr/>
        <p:txBody>
          <a:bodyPr/>
          <a:lstStyle/>
          <a:p>
            <a:endParaRPr lang="he-IL"/>
          </a:p>
        </p:txBody>
      </p:sp>
    </p:spTree>
    <p:extLst>
      <p:ext uri="{BB962C8B-B14F-4D97-AF65-F5344CB8AC3E}">
        <p14:creationId xmlns:p14="http://schemas.microsoft.com/office/powerpoint/2010/main" val="264002227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חומציות ומליחות קרקע</a:t>
            </a:r>
            <a:endParaRPr lang="he-IL" dirty="0"/>
          </a:p>
        </p:txBody>
      </p:sp>
      <p:sp>
        <p:nvSpPr>
          <p:cNvPr id="3" name="מציין מיקום תוכן 2"/>
          <p:cNvSpPr>
            <a:spLocks noGrp="1"/>
          </p:cNvSpPr>
          <p:nvPr>
            <p:ph idx="1"/>
          </p:nvPr>
        </p:nvSpPr>
        <p:spPr/>
        <p:txBody>
          <a:bodyPr/>
          <a:lstStyle/>
          <a:p>
            <a:endParaRPr lang="he-IL"/>
          </a:p>
        </p:txBody>
      </p:sp>
    </p:spTree>
    <p:extLst>
      <p:ext uri="{BB962C8B-B14F-4D97-AF65-F5344CB8AC3E}">
        <p14:creationId xmlns:p14="http://schemas.microsoft.com/office/powerpoint/2010/main" val="3950094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פרופיל הקרקע- מבנה</a:t>
            </a:r>
            <a:endParaRPr lang="he-IL" dirty="0"/>
          </a:p>
        </p:txBody>
      </p:sp>
      <p:sp>
        <p:nvSpPr>
          <p:cNvPr id="4" name="Text Box 5"/>
          <p:cNvSpPr txBox="1">
            <a:spLocks noGrp="1" noChangeArrowheads="1"/>
          </p:cNvSpPr>
          <p:nvPr>
            <p:ph idx="1"/>
          </p:nvPr>
        </p:nvSpPr>
        <p:spPr bwMode="auto">
          <a:xfrm>
            <a:off x="1676400" y="1316173"/>
            <a:ext cx="10515600" cy="3945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endParaRPr lang="he-IL" altLang="he-IL" sz="2400" dirty="0">
              <a:solidFill>
                <a:schemeClr val="accent2"/>
              </a:solidFill>
              <a:effectLst>
                <a:outerShdw blurRad="38100" dist="38100" dir="2700000" algn="tl">
                  <a:srgbClr val="000000"/>
                </a:outerShdw>
              </a:effectLst>
            </a:endParaRPr>
          </a:p>
          <a:p>
            <a:pPr algn="r">
              <a:lnSpc>
                <a:spcPct val="80000"/>
              </a:lnSpc>
              <a:spcBef>
                <a:spcPct val="50000"/>
              </a:spcBef>
            </a:pPr>
            <a:r>
              <a:rPr lang="he-IL" altLang="he-IL" sz="3200" dirty="0" smtClean="0"/>
              <a:t>שכבה  = </a:t>
            </a:r>
            <a:r>
              <a:rPr lang="he-IL" altLang="he-IL" sz="3200" dirty="0"/>
              <a:t>אופק</a:t>
            </a:r>
          </a:p>
          <a:p>
            <a:pPr algn="r">
              <a:lnSpc>
                <a:spcPct val="80000"/>
              </a:lnSpc>
              <a:spcBef>
                <a:spcPct val="50000"/>
              </a:spcBef>
            </a:pPr>
            <a:r>
              <a:rPr lang="he-IL" altLang="he-IL" sz="3200" dirty="0"/>
              <a:t>נהוג לחלק פרופיל קרקע לשלשה אופקים</a:t>
            </a:r>
            <a:r>
              <a:rPr lang="he-IL" altLang="he-IL" sz="3200" dirty="0">
                <a:effectLst>
                  <a:outerShdw blurRad="38100" dist="38100" dir="2700000" algn="tl">
                    <a:srgbClr val="000000"/>
                  </a:outerShdw>
                </a:effectLst>
              </a:rPr>
              <a:t>:</a:t>
            </a:r>
          </a:p>
          <a:p>
            <a:pPr algn="r">
              <a:lnSpc>
                <a:spcPct val="80000"/>
              </a:lnSpc>
              <a:spcBef>
                <a:spcPct val="50000"/>
              </a:spcBef>
              <a:buFontTx/>
              <a:buChar char="•"/>
            </a:pPr>
            <a:r>
              <a:rPr lang="he-IL" altLang="he-IL" dirty="0"/>
              <a:t>אופק </a:t>
            </a:r>
            <a:r>
              <a:rPr lang="en-US" altLang="he-IL" dirty="0"/>
              <a:t>A</a:t>
            </a:r>
            <a:r>
              <a:rPr lang="he-IL" altLang="he-IL" dirty="0"/>
              <a:t> – עליון - אופק שטיפה</a:t>
            </a:r>
            <a:endParaRPr lang="en-GB" altLang="he-IL" dirty="0"/>
          </a:p>
          <a:p>
            <a:pPr algn="r">
              <a:lnSpc>
                <a:spcPct val="80000"/>
              </a:lnSpc>
              <a:spcBef>
                <a:spcPct val="50000"/>
              </a:spcBef>
              <a:buFontTx/>
              <a:buChar char="•"/>
            </a:pPr>
            <a:r>
              <a:rPr lang="he-IL" altLang="he-IL" dirty="0"/>
              <a:t>אופק </a:t>
            </a:r>
            <a:r>
              <a:rPr lang="en-US" altLang="he-IL" dirty="0"/>
              <a:t>B</a:t>
            </a:r>
            <a:r>
              <a:rPr lang="he-IL" altLang="he-IL" dirty="0"/>
              <a:t> – אופק צבירה</a:t>
            </a:r>
          </a:p>
          <a:p>
            <a:pPr algn="r">
              <a:lnSpc>
                <a:spcPct val="80000"/>
              </a:lnSpc>
              <a:spcBef>
                <a:spcPct val="50000"/>
              </a:spcBef>
              <a:buFontTx/>
              <a:buChar char="•"/>
            </a:pPr>
            <a:r>
              <a:rPr lang="he-IL" altLang="he-IL" dirty="0"/>
              <a:t>אופק </a:t>
            </a:r>
            <a:r>
              <a:rPr lang="en-US" altLang="he-IL" dirty="0"/>
              <a:t>C</a:t>
            </a:r>
            <a:r>
              <a:rPr lang="he-IL" altLang="he-IL" dirty="0"/>
              <a:t> – אופק מעבר לסלע </a:t>
            </a:r>
            <a:r>
              <a:rPr lang="he-IL" altLang="he-IL" dirty="0" smtClean="0"/>
              <a:t>אב</a:t>
            </a:r>
            <a:endParaRPr lang="en-GB" altLang="he-IL" dirty="0"/>
          </a:p>
          <a:p>
            <a:pPr algn="r">
              <a:lnSpc>
                <a:spcPct val="80000"/>
              </a:lnSpc>
              <a:spcBef>
                <a:spcPct val="50000"/>
              </a:spcBef>
            </a:pPr>
            <a:r>
              <a:rPr lang="he-IL" altLang="he-IL" dirty="0"/>
              <a:t>אופק </a:t>
            </a:r>
            <a:r>
              <a:rPr lang="en-US" altLang="he-IL" dirty="0"/>
              <a:t>O</a:t>
            </a:r>
            <a:r>
              <a:rPr lang="he-IL" altLang="he-IL" dirty="0"/>
              <a:t> –חומר אורגני. </a:t>
            </a:r>
          </a:p>
        </p:txBody>
      </p:sp>
      <p:pic>
        <p:nvPicPr>
          <p:cNvPr id="5" name="תמונה 4"/>
          <p:cNvPicPr>
            <a:picLocks noChangeAspect="1"/>
          </p:cNvPicPr>
          <p:nvPr/>
        </p:nvPicPr>
        <p:blipFill>
          <a:blip r:embed="rId2"/>
          <a:stretch>
            <a:fillRect/>
          </a:stretch>
        </p:blipFill>
        <p:spPr>
          <a:xfrm>
            <a:off x="0" y="365125"/>
            <a:ext cx="5159019" cy="6254976"/>
          </a:xfrm>
          <a:prstGeom prst="rect">
            <a:avLst/>
          </a:prstGeom>
        </p:spPr>
      </p:pic>
    </p:spTree>
    <p:extLst>
      <p:ext uri="{BB962C8B-B14F-4D97-AF65-F5344CB8AC3E}">
        <p14:creationId xmlns:p14="http://schemas.microsoft.com/office/powerpoint/2010/main" val="7369624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69720" y="-162660"/>
            <a:ext cx="10515600" cy="1325563"/>
          </a:xfrm>
        </p:spPr>
        <p:txBody>
          <a:bodyPr>
            <a:normAutofit/>
          </a:bodyPr>
          <a:lstStyle/>
          <a:p>
            <a:r>
              <a:rPr lang="he-IL" u="sng" dirty="0"/>
              <a:t>סוגי </a:t>
            </a:r>
            <a:r>
              <a:rPr lang="he-IL" u="sng" dirty="0" smtClean="0"/>
              <a:t>קרקעות</a:t>
            </a:r>
            <a:r>
              <a:rPr lang="he-IL" dirty="0"/>
              <a:t/>
            </a:r>
            <a:br>
              <a:rPr lang="he-IL" dirty="0"/>
            </a:br>
            <a:endParaRPr lang="he-IL" dirty="0"/>
          </a:p>
        </p:txBody>
      </p:sp>
      <p:sp>
        <p:nvSpPr>
          <p:cNvPr id="3" name="מציין מיקום תוכן 2"/>
          <p:cNvSpPr>
            <a:spLocks noGrp="1"/>
          </p:cNvSpPr>
          <p:nvPr>
            <p:ph idx="1"/>
          </p:nvPr>
        </p:nvSpPr>
        <p:spPr>
          <a:xfrm>
            <a:off x="1569720" y="664997"/>
            <a:ext cx="10515600" cy="5695097"/>
          </a:xfrm>
        </p:spPr>
        <p:txBody>
          <a:bodyPr>
            <a:normAutofit/>
          </a:bodyPr>
          <a:lstStyle/>
          <a:p>
            <a:r>
              <a:rPr lang="he-IL" dirty="0"/>
              <a:t>ישנן תכונות קרקע שקשורות לאופי הקרקע והן קבועות</a:t>
            </a:r>
            <a:r>
              <a:rPr lang="he-IL" dirty="0" smtClean="0"/>
              <a:t>:</a:t>
            </a:r>
          </a:p>
          <a:p>
            <a:pPr marL="0" indent="0">
              <a:buNone/>
            </a:pPr>
            <a:endParaRPr lang="he-IL" dirty="0" smtClean="0"/>
          </a:p>
          <a:p>
            <a:pPr marL="609600" indent="-609600">
              <a:lnSpc>
                <a:spcPct val="105000"/>
              </a:lnSpc>
              <a:spcBef>
                <a:spcPct val="0"/>
              </a:spcBef>
              <a:buNone/>
              <a:defRPr/>
            </a:pPr>
            <a:r>
              <a:rPr lang="he-IL" altLang="he-IL" dirty="0" smtClean="0">
                <a:latin typeface="Tahoma" panose="020B0604030504040204" pitchFamily="34" charset="0"/>
                <a:cs typeface="Tahoma" panose="020B0604030504040204" pitchFamily="34" charset="0"/>
              </a:rPr>
              <a:t>1) קרקע </a:t>
            </a:r>
            <a:r>
              <a:rPr lang="he-IL" altLang="he-IL" dirty="0">
                <a:latin typeface="Tahoma" panose="020B0604030504040204" pitchFamily="34" charset="0"/>
                <a:cs typeface="Tahoma" panose="020B0604030504040204" pitchFamily="34" charset="0"/>
              </a:rPr>
              <a:t>קלה – קרקע חולית:</a:t>
            </a:r>
            <a:r>
              <a:rPr lang="he-IL" altLang="he-IL" dirty="0">
                <a:latin typeface="Tahoma" panose="020B0604030504040204" pitchFamily="34" charset="0"/>
              </a:rPr>
              <a:t> </a:t>
            </a:r>
            <a:r>
              <a:rPr lang="he-IL" altLang="he-IL" dirty="0">
                <a:latin typeface="Tahoma" panose="020B0604030504040204" pitchFamily="34" charset="0"/>
                <a:cs typeface="Tahoma" panose="020B0604030504040204" pitchFamily="34" charset="0"/>
              </a:rPr>
              <a:t>גסת גרגר </a:t>
            </a:r>
            <a:endParaRPr lang="he-IL" altLang="he-IL" dirty="0">
              <a:latin typeface="Tahoma" panose="020B0604030504040204" pitchFamily="34" charset="0"/>
            </a:endParaRPr>
          </a:p>
          <a:p>
            <a:pPr marL="609600" indent="-609600">
              <a:lnSpc>
                <a:spcPct val="105000"/>
              </a:lnSpc>
              <a:spcBef>
                <a:spcPct val="0"/>
              </a:spcBef>
              <a:buNone/>
              <a:defRPr/>
            </a:pPr>
            <a:r>
              <a:rPr lang="he-IL" altLang="he-IL" dirty="0">
                <a:latin typeface="Tahoma" panose="020B0604030504040204" pitchFamily="34" charset="0"/>
              </a:rPr>
              <a:t>	</a:t>
            </a:r>
            <a:r>
              <a:rPr lang="he-IL" altLang="he-IL" dirty="0">
                <a:latin typeface="Tahoma" panose="020B0604030504040204" pitchFamily="34" charset="0"/>
                <a:cs typeface="Tahoma" panose="020B0604030504040204" pitchFamily="34" charset="0"/>
              </a:rPr>
              <a:t>בעלת אחוז גבוה יחסית של חלקיקים  </a:t>
            </a:r>
            <a:r>
              <a:rPr lang="he-IL" altLang="he-IL" dirty="0" smtClean="0">
                <a:latin typeface="Tahoma" panose="020B0604030504040204" pitchFamily="34" charset="0"/>
                <a:cs typeface="Tahoma" panose="020B0604030504040204" pitchFamily="34" charset="0"/>
              </a:rPr>
              <a:t>גסים</a:t>
            </a:r>
          </a:p>
          <a:p>
            <a:pPr marL="609600" indent="-609600">
              <a:lnSpc>
                <a:spcPct val="105000"/>
              </a:lnSpc>
              <a:spcBef>
                <a:spcPct val="0"/>
              </a:spcBef>
              <a:buNone/>
              <a:defRPr/>
            </a:pPr>
            <a:r>
              <a:rPr lang="he-IL" altLang="he-IL" dirty="0" smtClean="0">
                <a:latin typeface="Tahoma" panose="020B0604030504040204" pitchFamily="34" charset="0"/>
                <a:cs typeface="Tahoma" panose="020B0604030504040204" pitchFamily="34" charset="0"/>
              </a:rPr>
              <a:t> </a:t>
            </a:r>
            <a:r>
              <a:rPr lang="he-IL" altLang="he-IL" dirty="0">
                <a:latin typeface="Tahoma" panose="020B0604030504040204" pitchFamily="34" charset="0"/>
                <a:cs typeface="Tahoma" panose="020B0604030504040204" pitchFamily="34" charset="0"/>
              </a:rPr>
              <a:t>(גודל חול) מים מחלחלים בה </a:t>
            </a:r>
            <a:r>
              <a:rPr lang="he-IL" altLang="he-IL" dirty="0" smtClean="0">
                <a:latin typeface="Tahoma" panose="020B0604030504040204" pitchFamily="34" charset="0"/>
                <a:cs typeface="Tahoma" panose="020B0604030504040204" pitchFamily="34" charset="0"/>
              </a:rPr>
              <a:t>מהר. היא </a:t>
            </a:r>
            <a:r>
              <a:rPr lang="he-IL" altLang="he-IL" dirty="0">
                <a:latin typeface="Tahoma" panose="020B0604030504040204" pitchFamily="34" charset="0"/>
                <a:cs typeface="Tahoma" panose="020B0604030504040204" pitchFamily="34" charset="0"/>
              </a:rPr>
              <a:t>אינה הופכת </a:t>
            </a:r>
            <a:r>
              <a:rPr lang="he-IL" altLang="he-IL" dirty="0" err="1">
                <a:latin typeface="Tahoma" panose="020B0604030504040204" pitchFamily="34" charset="0"/>
                <a:cs typeface="Tahoma" panose="020B0604030504040204" pitchFamily="34" charset="0"/>
              </a:rPr>
              <a:t>בוציתית</a:t>
            </a:r>
            <a:r>
              <a:rPr lang="he-IL" altLang="he-IL" dirty="0">
                <a:latin typeface="Tahoma" panose="020B0604030504040204" pitchFamily="34" charset="0"/>
                <a:cs typeface="Tahoma" panose="020B0604030504040204" pitchFamily="34" charset="0"/>
              </a:rPr>
              <a:t>, והיא נוחה לעיבוד חקלאי. </a:t>
            </a:r>
          </a:p>
          <a:p>
            <a:pPr marL="609600" indent="-609600">
              <a:lnSpc>
                <a:spcPct val="105000"/>
              </a:lnSpc>
              <a:spcBef>
                <a:spcPct val="0"/>
              </a:spcBef>
              <a:buNone/>
              <a:defRPr/>
            </a:pPr>
            <a:endParaRPr lang="he-IL" altLang="he-IL" dirty="0">
              <a:latin typeface="Tahoma" panose="020B0604030504040204" pitchFamily="34" charset="0"/>
              <a:cs typeface="Tahoma" panose="020B0604030504040204" pitchFamily="34" charset="0"/>
            </a:endParaRPr>
          </a:p>
          <a:p>
            <a:pPr marL="609600" indent="-609600">
              <a:lnSpc>
                <a:spcPct val="105000"/>
              </a:lnSpc>
              <a:spcBef>
                <a:spcPct val="0"/>
              </a:spcBef>
              <a:buNone/>
              <a:defRPr/>
            </a:pPr>
            <a:r>
              <a:rPr lang="he-IL" altLang="he-IL" dirty="0" smtClean="0">
                <a:latin typeface="Tahoma" panose="020B0604030504040204" pitchFamily="34" charset="0"/>
                <a:cs typeface="Tahoma" panose="020B0604030504040204" pitchFamily="34" charset="0"/>
              </a:rPr>
              <a:t>2</a:t>
            </a:r>
            <a:r>
              <a:rPr lang="he-IL" altLang="he-IL" dirty="0">
                <a:latin typeface="Tahoma" panose="020B0604030504040204" pitchFamily="34" charset="0"/>
                <a:cs typeface="Tahoma" panose="020B0604030504040204" pitchFamily="34" charset="0"/>
              </a:rPr>
              <a:t>	</a:t>
            </a:r>
            <a:endParaRPr lang="he-IL" altLang="he-IL" dirty="0" smtClean="0">
              <a:latin typeface="Tahoma" panose="020B0604030504040204" pitchFamily="34" charset="0"/>
              <a:cs typeface="Tahoma" panose="020B0604030504040204" pitchFamily="34" charset="0"/>
            </a:endParaRPr>
          </a:p>
          <a:p>
            <a:pPr marL="0" indent="0">
              <a:buNone/>
            </a:pPr>
            <a:endParaRPr lang="he-IL" dirty="0" smtClean="0"/>
          </a:p>
          <a:p>
            <a:pPr marL="0" indent="0">
              <a:buNone/>
            </a:pPr>
            <a:endParaRPr lang="he-IL" dirty="0"/>
          </a:p>
        </p:txBody>
      </p:sp>
      <p:pic>
        <p:nvPicPr>
          <p:cNvPr id="4" name="תמונה 3"/>
          <p:cNvPicPr>
            <a:picLocks noChangeAspect="1"/>
          </p:cNvPicPr>
          <p:nvPr/>
        </p:nvPicPr>
        <p:blipFill>
          <a:blip r:embed="rId2"/>
          <a:stretch>
            <a:fillRect/>
          </a:stretch>
        </p:blipFill>
        <p:spPr>
          <a:xfrm>
            <a:off x="0" y="3587827"/>
            <a:ext cx="7546554" cy="3270173"/>
          </a:xfrm>
          <a:prstGeom prst="rect">
            <a:avLst/>
          </a:prstGeom>
        </p:spPr>
      </p:pic>
      <p:pic>
        <p:nvPicPr>
          <p:cNvPr id="5" name="תמונה 4"/>
          <p:cNvPicPr>
            <a:picLocks noChangeAspect="1"/>
          </p:cNvPicPr>
          <p:nvPr/>
        </p:nvPicPr>
        <p:blipFill>
          <a:blip r:embed="rId3"/>
          <a:stretch>
            <a:fillRect/>
          </a:stretch>
        </p:blipFill>
        <p:spPr>
          <a:xfrm>
            <a:off x="6224531" y="3437263"/>
            <a:ext cx="5967470" cy="3294043"/>
          </a:xfrm>
          <a:prstGeom prst="rect">
            <a:avLst/>
          </a:prstGeom>
        </p:spPr>
      </p:pic>
    </p:spTree>
    <p:extLst>
      <p:ext uri="{BB962C8B-B14F-4D97-AF65-F5344CB8AC3E}">
        <p14:creationId xmlns:p14="http://schemas.microsoft.com/office/powerpoint/2010/main" val="21322665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smtClean="0"/>
              <a:t>סוגי קרקעות (המשך)</a:t>
            </a:r>
            <a:endParaRPr lang="he-IL" dirty="0"/>
          </a:p>
        </p:txBody>
      </p:sp>
      <p:sp>
        <p:nvSpPr>
          <p:cNvPr id="3" name="מציין מיקום תוכן 2"/>
          <p:cNvSpPr>
            <a:spLocks noGrp="1"/>
          </p:cNvSpPr>
          <p:nvPr>
            <p:ph idx="1"/>
          </p:nvPr>
        </p:nvSpPr>
        <p:spPr>
          <a:xfrm>
            <a:off x="1470751" y="1473086"/>
            <a:ext cx="10515600" cy="4351338"/>
          </a:xfrm>
        </p:spPr>
        <p:txBody>
          <a:bodyPr/>
          <a:lstStyle/>
          <a:p>
            <a:pPr marL="0" indent="0">
              <a:buNone/>
            </a:pPr>
            <a:r>
              <a:rPr lang="he-IL" dirty="0" smtClean="0"/>
              <a:t>2) קרקע כבדה – קרקע חרסיתית: דקת גרגר. עשירה בגרגרים זעירים (גודל חרסית) מים מחלחלים בה באיטיות, הופכת בוצית, ניתנת ללישה, והיא פחות נוחה לעיבוד חקלאי. </a:t>
            </a:r>
          </a:p>
          <a:p>
            <a:endParaRPr lang="he-IL" dirty="0"/>
          </a:p>
        </p:txBody>
      </p:sp>
      <p:sp>
        <p:nvSpPr>
          <p:cNvPr id="4" name="מלבן 3"/>
          <p:cNvSpPr/>
          <p:nvPr/>
        </p:nvSpPr>
        <p:spPr>
          <a:xfrm>
            <a:off x="5829091" y="2871215"/>
            <a:ext cx="6096000" cy="954107"/>
          </a:xfrm>
          <a:prstGeom prst="rect">
            <a:avLst/>
          </a:prstGeom>
        </p:spPr>
        <p:txBody>
          <a:bodyPr>
            <a:spAutoFit/>
          </a:bodyPr>
          <a:lstStyle/>
          <a:p>
            <a:r>
              <a:rPr lang="he-IL" sz="2800" dirty="0" smtClean="0"/>
              <a:t>*חול וחרסית מתייחסים כאן לגודל</a:t>
            </a:r>
          </a:p>
          <a:p>
            <a:r>
              <a:rPr lang="he-IL" sz="2800" dirty="0" smtClean="0"/>
              <a:t> הגרגר</a:t>
            </a:r>
            <a:endParaRPr lang="he-IL" sz="2800" dirty="0"/>
          </a:p>
        </p:txBody>
      </p:sp>
      <p:pic>
        <p:nvPicPr>
          <p:cNvPr id="5" name="תמונה 4"/>
          <p:cNvPicPr>
            <a:picLocks noChangeAspect="1"/>
          </p:cNvPicPr>
          <p:nvPr/>
        </p:nvPicPr>
        <p:blipFill>
          <a:blip r:embed="rId2"/>
          <a:stretch>
            <a:fillRect/>
          </a:stretch>
        </p:blipFill>
        <p:spPr>
          <a:xfrm>
            <a:off x="208769" y="3348269"/>
            <a:ext cx="5620322" cy="2810160"/>
          </a:xfrm>
          <a:prstGeom prst="rect">
            <a:avLst/>
          </a:prstGeom>
        </p:spPr>
      </p:pic>
      <p:pic>
        <p:nvPicPr>
          <p:cNvPr id="6" name="תמונה 5"/>
          <p:cNvPicPr>
            <a:picLocks noChangeAspect="1"/>
          </p:cNvPicPr>
          <p:nvPr/>
        </p:nvPicPr>
        <p:blipFill>
          <a:blip r:embed="rId3"/>
          <a:stretch>
            <a:fillRect/>
          </a:stretch>
        </p:blipFill>
        <p:spPr>
          <a:xfrm>
            <a:off x="6096000" y="3446209"/>
            <a:ext cx="4565073" cy="3411791"/>
          </a:xfrm>
          <a:prstGeom prst="rect">
            <a:avLst/>
          </a:prstGeom>
        </p:spPr>
      </p:pic>
    </p:spTree>
    <p:extLst>
      <p:ext uri="{BB962C8B-B14F-4D97-AF65-F5344CB8AC3E}">
        <p14:creationId xmlns:p14="http://schemas.microsoft.com/office/powerpoint/2010/main" val="20426040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486453" y="-103182"/>
            <a:ext cx="10515600" cy="1325563"/>
          </a:xfrm>
        </p:spPr>
        <p:txBody>
          <a:bodyPr/>
          <a:lstStyle/>
          <a:p>
            <a:r>
              <a:rPr lang="he-IL" dirty="0" smtClean="0"/>
              <a:t>בגרות 2014</a:t>
            </a:r>
            <a:endParaRPr lang="he-IL" dirty="0"/>
          </a:p>
        </p:txBody>
      </p:sp>
      <p:pic>
        <p:nvPicPr>
          <p:cNvPr id="4" name="מציין מיקום תוכן 3"/>
          <p:cNvPicPr>
            <a:picLocks noGrp="1" noChangeAspect="1"/>
          </p:cNvPicPr>
          <p:nvPr>
            <p:ph idx="1"/>
          </p:nvPr>
        </p:nvPicPr>
        <p:blipFill>
          <a:blip r:embed="rId2"/>
          <a:stretch>
            <a:fillRect/>
          </a:stretch>
        </p:blipFill>
        <p:spPr>
          <a:xfrm>
            <a:off x="731856" y="1558978"/>
            <a:ext cx="11270197" cy="2968052"/>
          </a:xfrm>
          <a:prstGeom prst="rect">
            <a:avLst/>
          </a:prstGeom>
        </p:spPr>
      </p:pic>
    </p:spTree>
    <p:extLst>
      <p:ext uri="{BB962C8B-B14F-4D97-AF65-F5344CB8AC3E}">
        <p14:creationId xmlns:p14="http://schemas.microsoft.com/office/powerpoint/2010/main" val="4494380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endParaRPr lang="he-IL"/>
          </a:p>
        </p:txBody>
      </p:sp>
      <p:pic>
        <p:nvPicPr>
          <p:cNvPr id="4" name="מציין מיקום תוכן 3"/>
          <p:cNvPicPr>
            <a:picLocks noGrp="1" noChangeAspect="1"/>
          </p:cNvPicPr>
          <p:nvPr>
            <p:ph idx="1"/>
          </p:nvPr>
        </p:nvPicPr>
        <p:blipFill>
          <a:blip r:embed="rId2"/>
          <a:stretch>
            <a:fillRect/>
          </a:stretch>
        </p:blipFill>
        <p:spPr>
          <a:xfrm>
            <a:off x="6946982" y="171691"/>
            <a:ext cx="5245018" cy="3928700"/>
          </a:xfrm>
          <a:prstGeom prst="rect">
            <a:avLst/>
          </a:prstGeom>
        </p:spPr>
      </p:pic>
      <p:pic>
        <p:nvPicPr>
          <p:cNvPr id="5" name="תמונה 4"/>
          <p:cNvPicPr>
            <a:picLocks noChangeAspect="1"/>
          </p:cNvPicPr>
          <p:nvPr/>
        </p:nvPicPr>
        <p:blipFill>
          <a:blip r:embed="rId3"/>
          <a:stretch>
            <a:fillRect/>
          </a:stretch>
        </p:blipFill>
        <p:spPr>
          <a:xfrm>
            <a:off x="229604" y="0"/>
            <a:ext cx="5783022" cy="4100391"/>
          </a:xfrm>
          <a:prstGeom prst="rect">
            <a:avLst/>
          </a:prstGeom>
        </p:spPr>
      </p:pic>
      <p:pic>
        <p:nvPicPr>
          <p:cNvPr id="6" name="תמונה 5"/>
          <p:cNvPicPr>
            <a:picLocks noChangeAspect="1"/>
          </p:cNvPicPr>
          <p:nvPr/>
        </p:nvPicPr>
        <p:blipFill>
          <a:blip r:embed="rId4"/>
          <a:stretch>
            <a:fillRect/>
          </a:stretch>
        </p:blipFill>
        <p:spPr>
          <a:xfrm>
            <a:off x="7571874" y="3676467"/>
            <a:ext cx="4620126" cy="3160166"/>
          </a:xfrm>
          <a:prstGeom prst="rect">
            <a:avLst/>
          </a:prstGeom>
        </p:spPr>
      </p:pic>
      <p:pic>
        <p:nvPicPr>
          <p:cNvPr id="7" name="תמונה 6"/>
          <p:cNvPicPr>
            <a:picLocks noChangeAspect="1"/>
          </p:cNvPicPr>
          <p:nvPr/>
        </p:nvPicPr>
        <p:blipFill>
          <a:blip r:embed="rId5"/>
          <a:stretch>
            <a:fillRect/>
          </a:stretch>
        </p:blipFill>
        <p:spPr>
          <a:xfrm>
            <a:off x="1685424" y="2916399"/>
            <a:ext cx="5886450" cy="3914775"/>
          </a:xfrm>
          <a:prstGeom prst="rect">
            <a:avLst/>
          </a:prstGeom>
        </p:spPr>
      </p:pic>
    </p:spTree>
    <p:extLst>
      <p:ext uri="{BB962C8B-B14F-4D97-AF65-F5344CB8AC3E}">
        <p14:creationId xmlns:p14="http://schemas.microsoft.com/office/powerpoint/2010/main" val="2394620531"/>
      </p:ext>
    </p:extLst>
  </p:cSld>
  <p:clrMapOvr>
    <a:masterClrMapping/>
  </p:clrMapOvr>
  <p:timing>
    <p:tnLst>
      <p:par>
        <p:cTn id="1" dur="indefinite" restart="never" nodeType="tmRoot"/>
      </p:par>
    </p:tnLst>
  </p:timing>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13610</TotalTime>
  <Words>1089</Words>
  <Application>Microsoft Office PowerPoint</Application>
  <PresentationFormat>מסך רחב</PresentationFormat>
  <Paragraphs>114</Paragraphs>
  <Slides>42</Slides>
  <Notes>0</Notes>
  <HiddenSlides>0</HiddenSlides>
  <MMClips>0</MMClips>
  <ScaleCrop>false</ScaleCrop>
  <HeadingPairs>
    <vt:vector size="6" baseType="variant">
      <vt:variant>
        <vt:lpstr>גופנים בשימוש</vt:lpstr>
      </vt:variant>
      <vt:variant>
        <vt:i4>8</vt:i4>
      </vt:variant>
      <vt:variant>
        <vt:lpstr>ערכת נושא</vt:lpstr>
      </vt:variant>
      <vt:variant>
        <vt:i4>1</vt:i4>
      </vt:variant>
      <vt:variant>
        <vt:lpstr>כותרות שקופיות</vt:lpstr>
      </vt:variant>
      <vt:variant>
        <vt:i4>42</vt:i4>
      </vt:variant>
    </vt:vector>
  </HeadingPairs>
  <TitlesOfParts>
    <vt:vector size="51" baseType="lpstr">
      <vt:lpstr>Aharoni</vt:lpstr>
      <vt:lpstr>Angsana New</vt:lpstr>
      <vt:lpstr>Arial</vt:lpstr>
      <vt:lpstr>Calibri</vt:lpstr>
      <vt:lpstr>Calibri Light</vt:lpstr>
      <vt:lpstr>Tahoma</vt:lpstr>
      <vt:lpstr>Times New Roman</vt:lpstr>
      <vt:lpstr>Wingdings</vt:lpstr>
      <vt:lpstr>ערכת נושא Office</vt:lpstr>
      <vt:lpstr>הקרקע</vt:lpstr>
      <vt:lpstr> קרקע</vt:lpstr>
      <vt:lpstr>הקרקע ומרכיביה:</vt:lpstr>
      <vt:lpstr>מסלע וקרקע</vt:lpstr>
      <vt:lpstr>פרופיל הקרקע- מבנה</vt:lpstr>
      <vt:lpstr>סוגי קרקעות </vt:lpstr>
      <vt:lpstr>סוגי קרקעות (המשך)</vt:lpstr>
      <vt:lpstr>בגרות 2014</vt:lpstr>
      <vt:lpstr>מצגת של PowerPoint‏</vt:lpstr>
      <vt:lpstr>ש"ב- השוו בטבלה הבאה בין קרקע כבדה לקרקע קלה. </vt:lpstr>
      <vt:lpstr>תלכידי קרקע</vt:lpstr>
      <vt:lpstr>בגרות 2013</vt:lpstr>
      <vt:lpstr>המבנה התלכידי והשפעתו על תכונות הקרקע</vt:lpstr>
      <vt:lpstr>מרכיבי הקרקע </vt:lpstr>
      <vt:lpstr>ההרכב המכני של הקרקע על פי השיטה הבין לאומית</vt:lpstr>
      <vt:lpstr>בגרות 2016</vt:lpstr>
      <vt:lpstr>בגרות 2018</vt:lpstr>
      <vt:lpstr>בגרות 2017</vt:lpstr>
      <vt:lpstr>מצגת של PowerPoint‏</vt:lpstr>
      <vt:lpstr>מצגת של PowerPoint‏</vt:lpstr>
      <vt:lpstr>מבנה קרקע ומעבר אוויר ומים</vt:lpstr>
      <vt:lpstr>בגרות 2017</vt:lpstr>
      <vt:lpstr>כדי לסווג קרקע חייבים לבדוק:</vt:lpstr>
      <vt:lpstr>סוגי קרקע וחדירות מים- התאימו מספר לאות וציינו חדירות גבוהה, בינונית, נמוכה </vt:lpstr>
      <vt:lpstr>סוגי קרקע וחדירות מים</vt:lpstr>
      <vt:lpstr>סוגי קרקעות (המשך)  </vt:lpstr>
      <vt:lpstr>קרקע במערכת ים-תיכונית</vt:lpstr>
      <vt:lpstr>סוגי קרקעות באקלים ים-תיכוני  </vt:lpstr>
      <vt:lpstr>מצגת של PowerPoint‏</vt:lpstr>
      <vt:lpstr>טרה רוסה (המשך)</vt:lpstr>
      <vt:lpstr>מצגת של PowerPoint‏</vt:lpstr>
      <vt:lpstr>מצגת של PowerPoint‏</vt:lpstr>
      <vt:lpstr>מצגת של PowerPoint‏</vt:lpstr>
      <vt:lpstr>מצגת של PowerPoint‏</vt:lpstr>
      <vt:lpstr>סוגי קרקעות (המשך)</vt:lpstr>
      <vt:lpstr>סוגי קרקעות (המשך)  </vt:lpstr>
      <vt:lpstr>סוגי קרקעות באקלים מדברי</vt:lpstr>
      <vt:lpstr>קרקע רג</vt:lpstr>
      <vt:lpstr>קרקע ליתוסול</vt:lpstr>
      <vt:lpstr>קרקע לס</vt:lpstr>
      <vt:lpstr>מרקם קרקע</vt:lpstr>
      <vt:lpstr>חומציות ומליחות קרקע</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הקרקע</dc:title>
  <dc:creator>user</dc:creator>
  <cp:lastModifiedBy>רונית נעמן נאמן</cp:lastModifiedBy>
  <cp:revision>43</cp:revision>
  <dcterms:created xsi:type="dcterms:W3CDTF">2016-10-24T19:49:19Z</dcterms:created>
  <dcterms:modified xsi:type="dcterms:W3CDTF">2020-02-13T09:15:36Z</dcterms:modified>
</cp:coreProperties>
</file>