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5" r:id="rId3"/>
    <p:sldId id="257" r:id="rId4"/>
    <p:sldId id="258" r:id="rId5"/>
    <p:sldId id="259" r:id="rId6"/>
    <p:sldId id="260" r:id="rId7"/>
    <p:sldId id="268" r:id="rId8"/>
    <p:sldId id="269" r:id="rId9"/>
    <p:sldId id="270" r:id="rId10"/>
    <p:sldId id="271" r:id="rId11"/>
    <p:sldId id="272" r:id="rId12"/>
    <p:sldId id="273" r:id="rId13"/>
    <p:sldId id="274" r:id="rId14"/>
    <p:sldId id="267" r:id="rId15"/>
    <p:sldId id="263" r:id="rId16"/>
    <p:sldId id="264" r:id="rId17"/>
    <p:sldId id="265" r:id="rId18"/>
    <p:sldId id="266" r:id="rId19"/>
    <p:sldId id="261" r:id="rId20"/>
    <p:sldId id="280" r:id="rId21"/>
    <p:sldId id="276" r:id="rId22"/>
    <p:sldId id="277" r:id="rId23"/>
    <p:sldId id="278" r:id="rId24"/>
    <p:sldId id="279" r:id="rId25"/>
    <p:sldId id="281" r:id="rId26"/>
    <p:sldId id="282" r:id="rId27"/>
    <p:sldId id="301" r:id="rId28"/>
    <p:sldId id="284" r:id="rId29"/>
    <p:sldId id="285" r:id="rId30"/>
    <p:sldId id="286" r:id="rId31"/>
    <p:sldId id="287" r:id="rId32"/>
    <p:sldId id="288" r:id="rId33"/>
    <p:sldId id="290" r:id="rId34"/>
    <p:sldId id="289" r:id="rId35"/>
    <p:sldId id="291" r:id="rId36"/>
    <p:sldId id="293" r:id="rId37"/>
    <p:sldId id="292" r:id="rId38"/>
    <p:sldId id="294" r:id="rId39"/>
    <p:sldId id="283" r:id="rId40"/>
    <p:sldId id="298" r:id="rId41"/>
    <p:sldId id="299" r:id="rId42"/>
    <p:sldId id="300" r:id="rId43"/>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DDF565"/>
    <a:srgbClr val="66FFFF"/>
    <a:srgbClr val="00FF99"/>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85005" autoAdjust="0"/>
    <p:restoredTop sz="94660"/>
  </p:normalViewPr>
  <p:slideViewPr>
    <p:cSldViewPr snapToGrid="0">
      <p:cViewPr>
        <p:scale>
          <a:sx n="50" d="100"/>
          <a:sy n="50" d="100"/>
        </p:scale>
        <p:origin x="212" y="43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a:t>לחץ כדי לערוך סגנון כותרת של תבנית בסיס</a:t>
            </a:r>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p:txBody>
          <a:bodyPr/>
          <a:lstStyle/>
          <a:p>
            <a:fld id="{04A9C09F-76DE-49BF-821D-D52A519A1319}"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646FAA41-21A8-40C7-B654-2F3660FCA54D}" type="slidenum">
              <a:rPr lang="he-IL" smtClean="0"/>
              <a:t>‹#›</a:t>
            </a:fld>
            <a:endParaRPr lang="he-IL"/>
          </a:p>
        </p:txBody>
      </p:sp>
    </p:spTree>
    <p:extLst>
      <p:ext uri="{BB962C8B-B14F-4D97-AF65-F5344CB8AC3E}">
        <p14:creationId xmlns:p14="http://schemas.microsoft.com/office/powerpoint/2010/main" val="479088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04A9C09F-76DE-49BF-821D-D52A519A1319}"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646FAA41-21A8-40C7-B654-2F3660FCA54D}" type="slidenum">
              <a:rPr lang="he-IL" smtClean="0"/>
              <a:t>‹#›</a:t>
            </a:fld>
            <a:endParaRPr lang="he-IL"/>
          </a:p>
        </p:txBody>
      </p:sp>
    </p:spTree>
    <p:extLst>
      <p:ext uri="{BB962C8B-B14F-4D97-AF65-F5344CB8AC3E}">
        <p14:creationId xmlns:p14="http://schemas.microsoft.com/office/powerpoint/2010/main" val="3928008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04A9C09F-76DE-49BF-821D-D52A519A1319}"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646FAA41-21A8-40C7-B654-2F3660FCA54D}" type="slidenum">
              <a:rPr lang="he-IL" smtClean="0"/>
              <a:t>‹#›</a:t>
            </a:fld>
            <a:endParaRPr lang="he-IL"/>
          </a:p>
        </p:txBody>
      </p:sp>
    </p:spTree>
    <p:extLst>
      <p:ext uri="{BB962C8B-B14F-4D97-AF65-F5344CB8AC3E}">
        <p14:creationId xmlns:p14="http://schemas.microsoft.com/office/powerpoint/2010/main" val="1999441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04A9C09F-76DE-49BF-821D-D52A519A1319}"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646FAA41-21A8-40C7-B654-2F3660FCA54D}" type="slidenum">
              <a:rPr lang="he-IL" smtClean="0"/>
              <a:t>‹#›</a:t>
            </a:fld>
            <a:endParaRPr lang="he-IL"/>
          </a:p>
        </p:txBody>
      </p:sp>
    </p:spTree>
    <p:extLst>
      <p:ext uri="{BB962C8B-B14F-4D97-AF65-F5344CB8AC3E}">
        <p14:creationId xmlns:p14="http://schemas.microsoft.com/office/powerpoint/2010/main" val="615278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a:t>ערוך סגנונות טקסט של תבנית בסיס</a:t>
            </a:r>
          </a:p>
        </p:txBody>
      </p:sp>
      <p:sp>
        <p:nvSpPr>
          <p:cNvPr id="4" name="מציין מיקום של תאריך 3"/>
          <p:cNvSpPr>
            <a:spLocks noGrp="1"/>
          </p:cNvSpPr>
          <p:nvPr>
            <p:ph type="dt" sz="half" idx="10"/>
          </p:nvPr>
        </p:nvSpPr>
        <p:spPr/>
        <p:txBody>
          <a:bodyPr/>
          <a:lstStyle/>
          <a:p>
            <a:fld id="{04A9C09F-76DE-49BF-821D-D52A519A1319}"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646FAA41-21A8-40C7-B654-2F3660FCA54D}" type="slidenum">
              <a:rPr lang="he-IL" smtClean="0"/>
              <a:t>‹#›</a:t>
            </a:fld>
            <a:endParaRPr lang="he-IL"/>
          </a:p>
        </p:txBody>
      </p:sp>
    </p:spTree>
    <p:extLst>
      <p:ext uri="{BB962C8B-B14F-4D97-AF65-F5344CB8AC3E}">
        <p14:creationId xmlns:p14="http://schemas.microsoft.com/office/powerpoint/2010/main" val="1959340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838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6172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p:txBody>
          <a:bodyPr/>
          <a:lstStyle/>
          <a:p>
            <a:fld id="{04A9C09F-76DE-49BF-821D-D52A519A1319}" type="datetimeFigureOut">
              <a:rPr lang="he-IL" smtClean="0"/>
              <a:t>כ'/תמוז/תשע"ח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646FAA41-21A8-40C7-B654-2F3660FCA54D}" type="slidenum">
              <a:rPr lang="he-IL" smtClean="0"/>
              <a:t>‹#›</a:t>
            </a:fld>
            <a:endParaRPr lang="he-IL"/>
          </a:p>
        </p:txBody>
      </p:sp>
    </p:spTree>
    <p:extLst>
      <p:ext uri="{BB962C8B-B14F-4D97-AF65-F5344CB8AC3E}">
        <p14:creationId xmlns:p14="http://schemas.microsoft.com/office/powerpoint/2010/main" val="3663465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p:txBody>
          <a:bodyPr/>
          <a:lstStyle/>
          <a:p>
            <a:fld id="{04A9C09F-76DE-49BF-821D-D52A519A1319}" type="datetimeFigureOut">
              <a:rPr lang="he-IL" smtClean="0"/>
              <a:t>כ'/תמוז/תשע"ח</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646FAA41-21A8-40C7-B654-2F3660FCA54D}" type="slidenum">
              <a:rPr lang="he-IL" smtClean="0"/>
              <a:t>‹#›</a:t>
            </a:fld>
            <a:endParaRPr lang="he-IL"/>
          </a:p>
        </p:txBody>
      </p:sp>
    </p:spTree>
    <p:extLst>
      <p:ext uri="{BB962C8B-B14F-4D97-AF65-F5344CB8AC3E}">
        <p14:creationId xmlns:p14="http://schemas.microsoft.com/office/powerpoint/2010/main" val="1006915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p:txBody>
          <a:bodyPr/>
          <a:lstStyle/>
          <a:p>
            <a:fld id="{04A9C09F-76DE-49BF-821D-D52A519A1319}" type="datetimeFigureOut">
              <a:rPr lang="he-IL" smtClean="0"/>
              <a:t>כ'/תמוז/תשע"ח</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646FAA41-21A8-40C7-B654-2F3660FCA54D}" type="slidenum">
              <a:rPr lang="he-IL" smtClean="0"/>
              <a:t>‹#›</a:t>
            </a:fld>
            <a:endParaRPr lang="he-IL"/>
          </a:p>
        </p:txBody>
      </p:sp>
    </p:spTree>
    <p:extLst>
      <p:ext uri="{BB962C8B-B14F-4D97-AF65-F5344CB8AC3E}">
        <p14:creationId xmlns:p14="http://schemas.microsoft.com/office/powerpoint/2010/main" val="3114129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04A9C09F-76DE-49BF-821D-D52A519A1319}" type="datetimeFigureOut">
              <a:rPr lang="he-IL" smtClean="0"/>
              <a:t>כ'/תמוז/תשע"ח</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646FAA41-21A8-40C7-B654-2F3660FCA54D}" type="slidenum">
              <a:rPr lang="he-IL" smtClean="0"/>
              <a:t>‹#›</a:t>
            </a:fld>
            <a:endParaRPr lang="he-IL"/>
          </a:p>
        </p:txBody>
      </p:sp>
    </p:spTree>
    <p:extLst>
      <p:ext uri="{BB962C8B-B14F-4D97-AF65-F5344CB8AC3E}">
        <p14:creationId xmlns:p14="http://schemas.microsoft.com/office/powerpoint/2010/main" val="828806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04A9C09F-76DE-49BF-821D-D52A519A1319}" type="datetimeFigureOut">
              <a:rPr lang="he-IL" smtClean="0"/>
              <a:t>כ'/תמוז/תשע"ח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646FAA41-21A8-40C7-B654-2F3660FCA54D}" type="slidenum">
              <a:rPr lang="he-IL" smtClean="0"/>
              <a:t>‹#›</a:t>
            </a:fld>
            <a:endParaRPr lang="he-IL"/>
          </a:p>
        </p:txBody>
      </p:sp>
    </p:spTree>
    <p:extLst>
      <p:ext uri="{BB962C8B-B14F-4D97-AF65-F5344CB8AC3E}">
        <p14:creationId xmlns:p14="http://schemas.microsoft.com/office/powerpoint/2010/main" val="2573862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04A9C09F-76DE-49BF-821D-D52A519A1319}" type="datetimeFigureOut">
              <a:rPr lang="he-IL" smtClean="0"/>
              <a:t>כ'/תמוז/תשע"ח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646FAA41-21A8-40C7-B654-2F3660FCA54D}" type="slidenum">
              <a:rPr lang="he-IL" smtClean="0"/>
              <a:t>‹#›</a:t>
            </a:fld>
            <a:endParaRPr lang="he-IL"/>
          </a:p>
        </p:txBody>
      </p:sp>
    </p:spTree>
    <p:extLst>
      <p:ext uri="{BB962C8B-B14F-4D97-AF65-F5344CB8AC3E}">
        <p14:creationId xmlns:p14="http://schemas.microsoft.com/office/powerpoint/2010/main" val="3108309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4A9C09F-76DE-49BF-821D-D52A519A1319}" type="datetimeFigureOut">
              <a:rPr lang="he-IL" smtClean="0"/>
              <a:t>כ'/תמוז/תשע"ח</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46FAA41-21A8-40C7-B654-2F3660FCA54D}" type="slidenum">
              <a:rPr lang="he-IL" smtClean="0"/>
              <a:t>‹#›</a:t>
            </a:fld>
            <a:endParaRPr lang="he-IL"/>
          </a:p>
        </p:txBody>
      </p:sp>
    </p:spTree>
    <p:extLst>
      <p:ext uri="{BB962C8B-B14F-4D97-AF65-F5344CB8AC3E}">
        <p14:creationId xmlns:p14="http://schemas.microsoft.com/office/powerpoint/2010/main" val="26726357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gif"/><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hyperlink" Target="file:///C:\Users\eran\Documents\&#1495;&#1511;&#1500;&#1488;&#1493;&#1514;\&#1499;&#1500;&#1489;&#1497;&#1501;\&#1505;&#1497;&#1512;&#1496;&#1493;&#1504;&#1497;&#1501;\Mobile%20Dairy%20Classroom-%20Learn%20About%20Cattle%20Eating%20Habits%20and%20Cow%20Digestion_%20Grad.avi"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6.xml"/><Relationship Id="rId4" Type="http://schemas.openxmlformats.org/officeDocument/2006/relationships/image" Target="../media/image40.gif"/></Relationships>
</file>

<file path=ppt/slides/_rels/slide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89070"/>
            <a:ext cx="9144000" cy="1198563"/>
          </a:xfrm>
        </p:spPr>
        <p:txBody>
          <a:bodyPr>
            <a:normAutofit/>
          </a:bodyPr>
          <a:lstStyle/>
          <a:p>
            <a:r>
              <a:rPr lang="he-IL" sz="8000" b="1" dirty="0"/>
              <a:t>תזונה ועיכול </a:t>
            </a:r>
          </a:p>
        </p:txBody>
      </p:sp>
      <p:sp>
        <p:nvSpPr>
          <p:cNvPr id="3" name="כותרת משנה 2"/>
          <p:cNvSpPr>
            <a:spLocks noGrp="1"/>
          </p:cNvSpPr>
          <p:nvPr>
            <p:ph type="subTitle" idx="1"/>
          </p:nvPr>
        </p:nvSpPr>
        <p:spPr/>
        <p:txBody>
          <a:bodyPr/>
          <a:lstStyle/>
          <a:p>
            <a:endParaRPr lang="he-IL" dirty="0"/>
          </a:p>
        </p:txBody>
      </p:sp>
      <p:pic>
        <p:nvPicPr>
          <p:cNvPr id="30722"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380094"/>
            <a:ext cx="12192000" cy="5477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987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i="1" u="sng" dirty="0"/>
              <a:t>השוואה מבדלת</a:t>
            </a:r>
            <a:r>
              <a:rPr lang="en-US" sz="6000" b="1" dirty="0"/>
              <a:t/>
            </a:r>
            <a:br>
              <a:rPr lang="en-US" sz="6000" b="1" dirty="0"/>
            </a:br>
            <a:r>
              <a:rPr lang="he-IL" sz="6000" b="1" dirty="0"/>
              <a:t>חומצות אמינו</a:t>
            </a:r>
          </a:p>
        </p:txBody>
      </p:sp>
      <p:sp>
        <p:nvSpPr>
          <p:cNvPr id="3" name="מציין מיקום תוכן 2"/>
          <p:cNvSpPr>
            <a:spLocks noGrp="1"/>
          </p:cNvSpPr>
          <p:nvPr>
            <p:ph idx="1"/>
          </p:nvPr>
        </p:nvSpPr>
        <p:spPr>
          <a:xfrm>
            <a:off x="622300" y="2181225"/>
            <a:ext cx="11353800" cy="4676775"/>
          </a:xfrm>
        </p:spPr>
        <p:txBody>
          <a:bodyPr>
            <a:normAutofit fontScale="92500"/>
          </a:bodyPr>
          <a:lstStyle/>
          <a:p>
            <a:pPr>
              <a:lnSpc>
                <a:spcPct val="150000"/>
              </a:lnSpc>
            </a:pPr>
            <a:r>
              <a:rPr lang="he-IL" sz="4400" b="1" i="1" dirty="0">
                <a:solidFill>
                  <a:srgbClr val="0070C0"/>
                </a:solidFill>
              </a:rPr>
              <a:t>קיבה אחת- </a:t>
            </a:r>
            <a:r>
              <a:rPr lang="he-IL" sz="3600" dirty="0"/>
              <a:t>צריכים לקבל חומצות אמינו חיוניות מהמזון</a:t>
            </a:r>
            <a:endParaRPr lang="he-IL" sz="3600" b="1" i="1" dirty="0">
              <a:solidFill>
                <a:srgbClr val="0070C0"/>
              </a:solidFill>
            </a:endParaRPr>
          </a:p>
          <a:p>
            <a:pPr>
              <a:lnSpc>
                <a:spcPct val="150000"/>
              </a:lnSpc>
            </a:pPr>
            <a:r>
              <a:rPr lang="he-IL" sz="4400" b="1" i="1" dirty="0">
                <a:solidFill>
                  <a:srgbClr val="FF0000"/>
                </a:solidFill>
              </a:rPr>
              <a:t>עופות (שתי קיבות)- </a:t>
            </a:r>
            <a:r>
              <a:rPr lang="he-IL" sz="3600" dirty="0"/>
              <a:t>צריך להוסיף במנה 10 חומצות אמינו.</a:t>
            </a:r>
            <a:endParaRPr lang="he-IL" sz="3600" b="1" i="1" dirty="0">
              <a:solidFill>
                <a:srgbClr val="FF0000"/>
              </a:solidFill>
            </a:endParaRPr>
          </a:p>
          <a:p>
            <a:pPr>
              <a:lnSpc>
                <a:spcPct val="150000"/>
              </a:lnSpc>
            </a:pPr>
            <a:r>
              <a:rPr lang="he-IL" sz="4400" b="1" i="1" dirty="0">
                <a:solidFill>
                  <a:srgbClr val="00B050"/>
                </a:solidFill>
              </a:rPr>
              <a:t>מעלי-גירה-</a:t>
            </a:r>
            <a:r>
              <a:rPr lang="he-IL" sz="4400" dirty="0"/>
              <a:t> </a:t>
            </a:r>
            <a:r>
              <a:rPr lang="he-IL" sz="3600" dirty="0"/>
              <a:t>מסוגלים לסנתז חומצות אמינו חיוניות ממקורות חנקן.</a:t>
            </a:r>
            <a:endParaRPr lang="he-IL" sz="3600" dirty="0">
              <a:solidFill>
                <a:srgbClr val="00B050"/>
              </a:solidFill>
            </a:endParaRPr>
          </a:p>
        </p:txBody>
      </p:sp>
      <p:pic>
        <p:nvPicPr>
          <p:cNvPr id="6146" name="Picture 2" descr="Image result for amino aci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50" y="142875"/>
            <a:ext cx="2095500" cy="3095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2484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i="1" u="sng" dirty="0"/>
              <a:t>השוואה מבדלת</a:t>
            </a:r>
            <a:r>
              <a:rPr lang="en-US" sz="6000" b="1" dirty="0"/>
              <a:t/>
            </a:r>
            <a:br>
              <a:rPr lang="en-US" sz="6000" b="1" dirty="0"/>
            </a:br>
            <a:r>
              <a:rPr lang="he-IL" sz="6000" b="1" dirty="0"/>
              <a:t>עיכול באמצעות אנזימים</a:t>
            </a:r>
          </a:p>
        </p:txBody>
      </p:sp>
      <p:sp>
        <p:nvSpPr>
          <p:cNvPr id="3" name="מציין מיקום תוכן 2"/>
          <p:cNvSpPr>
            <a:spLocks noGrp="1"/>
          </p:cNvSpPr>
          <p:nvPr>
            <p:ph idx="1"/>
          </p:nvPr>
        </p:nvSpPr>
        <p:spPr>
          <a:xfrm>
            <a:off x="838200" y="2092325"/>
            <a:ext cx="10515600" cy="4351338"/>
          </a:xfrm>
        </p:spPr>
        <p:txBody>
          <a:bodyPr>
            <a:normAutofit/>
          </a:bodyPr>
          <a:lstStyle/>
          <a:p>
            <a:pPr>
              <a:lnSpc>
                <a:spcPct val="150000"/>
              </a:lnSpc>
            </a:pPr>
            <a:r>
              <a:rPr lang="he-IL" sz="4400" b="1" i="1" dirty="0">
                <a:solidFill>
                  <a:srgbClr val="0070C0"/>
                </a:solidFill>
              </a:rPr>
              <a:t>קיבה אחת- </a:t>
            </a:r>
            <a:r>
              <a:rPr lang="he-IL" sz="4400" dirty="0"/>
              <a:t>בקיבה</a:t>
            </a:r>
            <a:endParaRPr lang="he-IL" sz="4400" b="1" i="1" dirty="0">
              <a:solidFill>
                <a:srgbClr val="0070C0"/>
              </a:solidFill>
            </a:endParaRPr>
          </a:p>
          <a:p>
            <a:pPr>
              <a:lnSpc>
                <a:spcPct val="150000"/>
              </a:lnSpc>
            </a:pPr>
            <a:r>
              <a:rPr lang="he-IL" sz="4400" b="1" i="1" dirty="0">
                <a:solidFill>
                  <a:srgbClr val="FF0000"/>
                </a:solidFill>
              </a:rPr>
              <a:t>עופות (שתי קיבות)- </a:t>
            </a:r>
            <a:r>
              <a:rPr lang="he-IL" sz="4400" dirty="0"/>
              <a:t>בקיבת הבלוטות</a:t>
            </a:r>
            <a:endParaRPr lang="he-IL" sz="4400" b="1" i="1" dirty="0">
              <a:solidFill>
                <a:srgbClr val="FF0000"/>
              </a:solidFill>
            </a:endParaRPr>
          </a:p>
          <a:p>
            <a:pPr>
              <a:lnSpc>
                <a:spcPct val="150000"/>
              </a:lnSpc>
            </a:pPr>
            <a:r>
              <a:rPr lang="he-IL" sz="4400" b="1" i="1" dirty="0">
                <a:solidFill>
                  <a:srgbClr val="00B050"/>
                </a:solidFill>
              </a:rPr>
              <a:t>מעלי-גירה-</a:t>
            </a:r>
            <a:r>
              <a:rPr lang="he-IL" sz="4400" dirty="0"/>
              <a:t> בקיבה </a:t>
            </a:r>
            <a:r>
              <a:rPr lang="he-IL" sz="4400" dirty="0" err="1"/>
              <a:t>אמיתית</a:t>
            </a:r>
            <a:endParaRPr lang="he-IL" sz="4400" dirty="0">
              <a:solidFill>
                <a:srgbClr val="00B050"/>
              </a:solidFill>
            </a:endParaRPr>
          </a:p>
        </p:txBody>
      </p:sp>
      <p:pic>
        <p:nvPicPr>
          <p:cNvPr id="7170" name="Picture 2" descr="Image result for ‫אנזימים‬‎"/>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13" y="5187950"/>
            <a:ext cx="6200775" cy="165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8807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i="1" u="sng" dirty="0"/>
              <a:t>השוואה מבדלת</a:t>
            </a:r>
            <a:r>
              <a:rPr lang="en-US" sz="6000" b="1" dirty="0"/>
              <a:t/>
            </a:r>
            <a:br>
              <a:rPr lang="en-US" sz="6000" b="1" dirty="0"/>
            </a:br>
            <a:r>
              <a:rPr lang="he-IL" sz="6000" b="1" dirty="0"/>
              <a:t>עיכול סימביוטי</a:t>
            </a:r>
          </a:p>
        </p:txBody>
      </p:sp>
      <p:sp>
        <p:nvSpPr>
          <p:cNvPr id="3" name="מציין מיקום תוכן 2"/>
          <p:cNvSpPr>
            <a:spLocks noGrp="1"/>
          </p:cNvSpPr>
          <p:nvPr>
            <p:ph idx="1"/>
          </p:nvPr>
        </p:nvSpPr>
        <p:spPr>
          <a:xfrm>
            <a:off x="393700" y="1825625"/>
            <a:ext cx="10960100" cy="4351338"/>
          </a:xfrm>
        </p:spPr>
        <p:txBody>
          <a:bodyPr>
            <a:normAutofit lnSpcReduction="10000"/>
          </a:bodyPr>
          <a:lstStyle/>
          <a:p>
            <a:pPr>
              <a:lnSpc>
                <a:spcPct val="150000"/>
              </a:lnSpc>
            </a:pPr>
            <a:r>
              <a:rPr lang="he-IL" sz="4400" b="1" i="1" dirty="0">
                <a:solidFill>
                  <a:srgbClr val="0070C0"/>
                </a:solidFill>
              </a:rPr>
              <a:t>קיבה אחת- </a:t>
            </a:r>
            <a:r>
              <a:rPr lang="he-IL" sz="4400" dirty="0"/>
              <a:t>במעי העיוור</a:t>
            </a:r>
            <a:endParaRPr lang="he-IL" sz="4400" b="1" i="1" dirty="0">
              <a:solidFill>
                <a:srgbClr val="0070C0"/>
              </a:solidFill>
            </a:endParaRPr>
          </a:p>
          <a:p>
            <a:pPr>
              <a:lnSpc>
                <a:spcPct val="150000"/>
              </a:lnSpc>
            </a:pPr>
            <a:r>
              <a:rPr lang="he-IL" sz="4400" b="1" i="1" dirty="0">
                <a:solidFill>
                  <a:srgbClr val="FF0000"/>
                </a:solidFill>
              </a:rPr>
              <a:t>עופות (שתי קיבות)- </a:t>
            </a:r>
            <a:r>
              <a:rPr lang="he-IL" sz="4400" dirty="0"/>
              <a:t>המעי הגס (תרומה קטנה לעיכול)</a:t>
            </a:r>
            <a:endParaRPr lang="he-IL" sz="4400" b="1" i="1" dirty="0">
              <a:solidFill>
                <a:srgbClr val="FF0000"/>
              </a:solidFill>
            </a:endParaRPr>
          </a:p>
          <a:p>
            <a:pPr>
              <a:lnSpc>
                <a:spcPct val="150000"/>
              </a:lnSpc>
            </a:pPr>
            <a:r>
              <a:rPr lang="he-IL" sz="4400" b="1" i="1" dirty="0">
                <a:solidFill>
                  <a:srgbClr val="00B050"/>
                </a:solidFill>
              </a:rPr>
              <a:t>מעלי-גירה-</a:t>
            </a:r>
            <a:r>
              <a:rPr lang="he-IL" sz="4400" dirty="0"/>
              <a:t> בכרס ובמעי העיוור.</a:t>
            </a:r>
            <a:endParaRPr lang="he-IL" sz="4400" dirty="0">
              <a:solidFill>
                <a:srgbClr val="00B050"/>
              </a:solidFill>
            </a:endParaRPr>
          </a:p>
        </p:txBody>
      </p:sp>
      <p:pic>
        <p:nvPicPr>
          <p:cNvPr id="8194" name="Picture 2" descr="Image result for ‫עיכול סימביוטי‬‎"/>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066674"/>
            <a:ext cx="4192337" cy="2791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4656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mage result for think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4160" y="3763879"/>
            <a:ext cx="4474871" cy="2983247"/>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p:cNvSpPr>
            <a:spLocks noGrp="1"/>
          </p:cNvSpPr>
          <p:nvPr>
            <p:ph type="title"/>
          </p:nvPr>
        </p:nvSpPr>
        <p:spPr/>
        <p:txBody>
          <a:bodyPr>
            <a:noAutofit/>
          </a:bodyPr>
          <a:lstStyle/>
          <a:p>
            <a:pPr algn="ctr"/>
            <a:r>
              <a:rPr lang="he-IL" sz="5400" b="1" u="sng" dirty="0"/>
              <a:t>שיקולים בהרכבת מנת המזון לחיות משק</a:t>
            </a:r>
            <a:r>
              <a:rPr lang="en-US" dirty="0"/>
              <a:t/>
            </a:r>
            <a:br>
              <a:rPr lang="en-US" dirty="0"/>
            </a:br>
            <a:endParaRPr lang="he-IL" sz="6000" b="1" dirty="0"/>
          </a:p>
        </p:txBody>
      </p:sp>
      <p:sp>
        <p:nvSpPr>
          <p:cNvPr id="3" name="מציין מיקום תוכן 2"/>
          <p:cNvSpPr>
            <a:spLocks noGrp="1"/>
          </p:cNvSpPr>
          <p:nvPr>
            <p:ph idx="1"/>
          </p:nvPr>
        </p:nvSpPr>
        <p:spPr>
          <a:xfrm>
            <a:off x="1532016" y="1308267"/>
            <a:ext cx="10515600" cy="4351338"/>
          </a:xfrm>
        </p:spPr>
        <p:txBody>
          <a:bodyPr>
            <a:normAutofit/>
          </a:bodyPr>
          <a:lstStyle/>
          <a:p>
            <a:pPr lvl="0"/>
            <a:r>
              <a:rPr lang="he-IL" b="1" u="sng" dirty="0">
                <a:solidFill>
                  <a:srgbClr val="0070C0"/>
                </a:solidFill>
              </a:rPr>
              <a:t>גיל בע"ח</a:t>
            </a:r>
            <a:r>
              <a:rPr lang="he-IL" dirty="0">
                <a:solidFill>
                  <a:srgbClr val="0070C0"/>
                </a:solidFill>
              </a:rPr>
              <a:t>: </a:t>
            </a:r>
            <a:r>
              <a:rPr lang="he-IL" dirty="0"/>
              <a:t>בע"ח צעיר צורך יותר חלבון ואנרגיה לצורך גדילה לעומת בע"ח בוגר.</a:t>
            </a:r>
            <a:endParaRPr lang="en-US" dirty="0"/>
          </a:p>
          <a:p>
            <a:pPr lvl="0"/>
            <a:r>
              <a:rPr lang="he-IL" b="1" u="sng" dirty="0">
                <a:solidFill>
                  <a:srgbClr val="00B050"/>
                </a:solidFill>
              </a:rPr>
              <a:t>מטרת הגידול</a:t>
            </a:r>
            <a:r>
              <a:rPr lang="he-IL" dirty="0">
                <a:solidFill>
                  <a:srgbClr val="00B050"/>
                </a:solidFill>
              </a:rPr>
              <a:t>- </a:t>
            </a:r>
            <a:r>
              <a:rPr lang="he-IL" dirty="0"/>
              <a:t>פיטום, ביצים, חלב, רכיבה. בע"ח אלו צריכים אנרגיה מעבר לאנרגיה קיומית על מנת לתת תוצרת ו.</a:t>
            </a:r>
            <a:endParaRPr lang="en-US" dirty="0"/>
          </a:p>
          <a:p>
            <a:pPr lvl="0"/>
            <a:r>
              <a:rPr lang="he-IL" b="1" u="sng" dirty="0">
                <a:solidFill>
                  <a:srgbClr val="FF0000"/>
                </a:solidFill>
              </a:rPr>
              <a:t>רמת היצור החקלאי</a:t>
            </a:r>
            <a:r>
              <a:rPr lang="he-IL" dirty="0">
                <a:solidFill>
                  <a:srgbClr val="FF0000"/>
                </a:solidFill>
              </a:rPr>
              <a:t>- </a:t>
            </a:r>
            <a:r>
              <a:rPr lang="he-IL" dirty="0"/>
              <a:t>להעלאת היצור החקלאי יש להעלות את החומרים המזינים כדי לקבל תפוקה גבוהה יותר של תוצרת, תוך שמירה על כלכליות המנה.</a:t>
            </a:r>
            <a:endParaRPr lang="en-US" dirty="0"/>
          </a:p>
          <a:p>
            <a:pPr lvl="0"/>
            <a:r>
              <a:rPr lang="he-IL" b="1" u="sng" dirty="0">
                <a:solidFill>
                  <a:srgbClr val="7030A0"/>
                </a:solidFill>
              </a:rPr>
              <a:t>מצב פיסיולוגי</a:t>
            </a:r>
            <a:r>
              <a:rPr lang="he-IL" dirty="0">
                <a:solidFill>
                  <a:srgbClr val="7030A0"/>
                </a:solidFill>
              </a:rPr>
              <a:t>- </a:t>
            </a:r>
            <a:r>
              <a:rPr lang="he-IL" dirty="0"/>
              <a:t>בריא, חולה, הריון. כשבע"ח חולה הוא יקבל מזון עשיר קל לעיכול. בע"ח בהריון צריך מנה עשירה בחלבונים .</a:t>
            </a:r>
            <a:endParaRPr lang="en-US" dirty="0"/>
          </a:p>
          <a:p>
            <a:pPr marL="0" indent="0">
              <a:lnSpc>
                <a:spcPct val="150000"/>
              </a:lnSpc>
              <a:buNone/>
            </a:pPr>
            <a:endParaRPr lang="he-IL" sz="4400" dirty="0">
              <a:solidFill>
                <a:srgbClr val="00B050"/>
              </a:solidFill>
            </a:endParaRPr>
          </a:p>
        </p:txBody>
      </p:sp>
    </p:spTree>
    <p:extLst>
      <p:ext uri="{BB962C8B-B14F-4D97-AF65-F5344CB8AC3E}">
        <p14:creationId xmlns:p14="http://schemas.microsoft.com/office/powerpoint/2010/main" val="2304354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dirty="0"/>
              <a:t>סוגי מזון</a:t>
            </a:r>
          </a:p>
        </p:txBody>
      </p:sp>
      <p:sp>
        <p:nvSpPr>
          <p:cNvPr id="3" name="מציין מיקום תוכן 2"/>
          <p:cNvSpPr>
            <a:spLocks noGrp="1"/>
          </p:cNvSpPr>
          <p:nvPr>
            <p:ph idx="1"/>
          </p:nvPr>
        </p:nvSpPr>
        <p:spPr>
          <a:xfrm>
            <a:off x="1157789" y="2506662"/>
            <a:ext cx="10515600" cy="4351338"/>
          </a:xfrm>
        </p:spPr>
        <p:txBody>
          <a:bodyPr>
            <a:normAutofit/>
          </a:bodyPr>
          <a:lstStyle/>
          <a:p>
            <a:r>
              <a:rPr lang="he-IL" sz="4400" b="1" u="sng" dirty="0"/>
              <a:t>מזון גס</a:t>
            </a:r>
            <a:r>
              <a:rPr lang="he-IL" sz="4400" dirty="0"/>
              <a:t> – מזון המכיל אחוז גבוה  של תאית ולכן מתאים </a:t>
            </a:r>
            <a:r>
              <a:rPr lang="he-IL" sz="4400" dirty="0" err="1"/>
              <a:t>למעלי</a:t>
            </a:r>
            <a:r>
              <a:rPr lang="he-IL" sz="4400" dirty="0"/>
              <a:t> גירה.</a:t>
            </a:r>
          </a:p>
          <a:p>
            <a:endParaRPr lang="he-IL" sz="4400" dirty="0"/>
          </a:p>
          <a:p>
            <a:endParaRPr lang="en-US" sz="4400" dirty="0"/>
          </a:p>
          <a:p>
            <a:r>
              <a:rPr lang="he-IL" sz="4400" b="1" u="sng" dirty="0"/>
              <a:t>מזון מרוכז</a:t>
            </a:r>
            <a:r>
              <a:rPr lang="he-IL" sz="4400" dirty="0"/>
              <a:t> – מזון עשיר באנרגיה זמינה (פחמימות קלות לעיכול) ובחלבונים ודל בתאית.</a:t>
            </a:r>
            <a:endParaRPr lang="en-US" sz="4400" dirty="0"/>
          </a:p>
          <a:p>
            <a:pPr marL="0" indent="0">
              <a:lnSpc>
                <a:spcPct val="150000"/>
              </a:lnSpc>
              <a:buNone/>
            </a:pPr>
            <a:endParaRPr lang="he-IL" sz="4400" dirty="0">
              <a:solidFill>
                <a:srgbClr val="00B050"/>
              </a:solidFill>
            </a:endParaRPr>
          </a:p>
        </p:txBody>
      </p:sp>
      <p:pic>
        <p:nvPicPr>
          <p:cNvPr id="10242" name="Picture 2" descr="Image result for ‫חציר ציור‬‎"/>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441" y="134481"/>
            <a:ext cx="3068053" cy="2372181"/>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441" y="3136231"/>
            <a:ext cx="2926681" cy="2926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1870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6" presetClass="entr" presetSubtype="16" fill="hold" nodeType="withEffect">
                                  <p:stCondLst>
                                    <p:cond delay="0"/>
                                  </p:stCondLst>
                                  <p:childTnLst>
                                    <p:set>
                                      <p:cBhvr>
                                        <p:cTn id="8" dur="1" fill="hold">
                                          <p:stCondLst>
                                            <p:cond delay="0"/>
                                          </p:stCondLst>
                                        </p:cTn>
                                        <p:tgtEl>
                                          <p:spTgt spid="10242"/>
                                        </p:tgtEl>
                                        <p:attrNameLst>
                                          <p:attrName>style.visibility</p:attrName>
                                        </p:attrNameLst>
                                      </p:cBhvr>
                                      <p:to>
                                        <p:strVal val="visible"/>
                                      </p:to>
                                    </p:set>
                                    <p:animEffect transition="in" filter="circle(in)">
                                      <p:cBhvr>
                                        <p:cTn id="9" dur="2000"/>
                                        <p:tgtEl>
                                          <p:spTgt spid="1024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6" presetClass="entr" presetSubtype="32" fill="hold" nodeType="withEffect">
                                  <p:stCondLst>
                                    <p:cond delay="0"/>
                                  </p:stCondLst>
                                  <p:childTnLst>
                                    <p:set>
                                      <p:cBhvr>
                                        <p:cTn id="15" dur="1" fill="hold">
                                          <p:stCondLst>
                                            <p:cond delay="0"/>
                                          </p:stCondLst>
                                        </p:cTn>
                                        <p:tgtEl>
                                          <p:spTgt spid="10244"/>
                                        </p:tgtEl>
                                        <p:attrNameLst>
                                          <p:attrName>style.visibility</p:attrName>
                                        </p:attrNameLst>
                                      </p:cBhvr>
                                      <p:to>
                                        <p:strVal val="visible"/>
                                      </p:to>
                                    </p:set>
                                    <p:animEffect transition="in" filter="circle(out)">
                                      <p:cBhvr>
                                        <p:cTn id="16" dur="20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733927" y="-152233"/>
            <a:ext cx="10515600" cy="1325563"/>
          </a:xfrm>
        </p:spPr>
        <p:txBody>
          <a:bodyPr>
            <a:normAutofit/>
          </a:bodyPr>
          <a:lstStyle/>
          <a:p>
            <a:pPr algn="ctr"/>
            <a:r>
              <a:rPr lang="he-IL" sz="6000" b="1" dirty="0"/>
              <a:t>שיקולים בהזנת עופות</a:t>
            </a:r>
            <a:endParaRPr lang="he-IL" sz="6000" dirty="0"/>
          </a:p>
        </p:txBody>
      </p:sp>
      <p:sp>
        <p:nvSpPr>
          <p:cNvPr id="3" name="מציין מיקום תוכן 2"/>
          <p:cNvSpPr>
            <a:spLocks noGrp="1"/>
          </p:cNvSpPr>
          <p:nvPr>
            <p:ph idx="1"/>
          </p:nvPr>
        </p:nvSpPr>
        <p:spPr>
          <a:xfrm>
            <a:off x="1" y="1347537"/>
            <a:ext cx="11983452" cy="5317957"/>
          </a:xfrm>
        </p:spPr>
        <p:txBody>
          <a:bodyPr>
            <a:noAutofit/>
          </a:bodyPr>
          <a:lstStyle/>
          <a:p>
            <a:r>
              <a:rPr lang="he-IL" sz="2400" b="1" dirty="0">
                <a:ea typeface="Times New Roman" panose="02020603050405020304" pitchFamily="18" charset="0"/>
              </a:rPr>
              <a:t>בעלי מערכת עיכול המותאמת למזון מרוכז</a:t>
            </a:r>
            <a:endParaRPr lang="he-IL" sz="2400" b="1" dirty="0"/>
          </a:p>
          <a:p>
            <a:r>
              <a:rPr lang="he-IL" sz="2400" b="1" dirty="0"/>
              <a:t>הזנה שונה לקבוצות ייעודיות לבשר או לביצים</a:t>
            </a:r>
          </a:p>
          <a:p>
            <a:r>
              <a:rPr lang="he-IL" sz="2400" b="1" dirty="0"/>
              <a:t>הזנה שונה בהתאם לגיל (אפרוחים, פטמים)</a:t>
            </a:r>
          </a:p>
          <a:p>
            <a:pPr marL="342900" marR="579755" lvl="0" indent="-342900">
              <a:lnSpc>
                <a:spcPct val="150000"/>
              </a:lnSpc>
              <a:buFont typeface="Symbol" panose="05050102010706020507" pitchFamily="18" charset="2"/>
              <a:buChar char=""/>
            </a:pPr>
            <a:r>
              <a:rPr lang="he-IL" sz="2400" b="1" dirty="0">
                <a:latin typeface="Arial" panose="020B0604020202020204" pitchFamily="34" charset="0"/>
                <a:ea typeface="Times New Roman" panose="02020603050405020304" pitchFamily="18" charset="0"/>
              </a:rPr>
              <a:t>להמרצת גדילת פטמים ניתן לתת:</a:t>
            </a:r>
            <a:endParaRPr lang="en-US" sz="2400" b="1" dirty="0">
              <a:effectLst/>
              <a:latin typeface="Arial" panose="020B0604020202020204" pitchFamily="34" charset="0"/>
              <a:ea typeface="Times New Roman" panose="02020603050405020304" pitchFamily="18" charset="0"/>
              <a:cs typeface="Arial" panose="020B0604020202020204" pitchFamily="34" charset="0"/>
            </a:endParaRPr>
          </a:p>
          <a:p>
            <a:pPr marL="342900" marR="579755" lvl="0" indent="-342900">
              <a:lnSpc>
                <a:spcPct val="150000"/>
              </a:lnSpc>
              <a:buFont typeface="+mj-lt"/>
              <a:buAutoNum type="arabicPeriod"/>
            </a:pPr>
            <a:r>
              <a:rPr lang="he-IL" sz="2400" b="1" dirty="0">
                <a:latin typeface="Arial" panose="020B0604020202020204" pitchFamily="34" charset="0"/>
                <a:ea typeface="Times New Roman" panose="02020603050405020304" pitchFamily="18" charset="0"/>
              </a:rPr>
              <a:t>מזון עשיר באנרגיה (עשירי פחמימות ושומנים)</a:t>
            </a:r>
            <a:endParaRPr lang="en-US" sz="2400" b="1" dirty="0">
              <a:effectLst/>
              <a:latin typeface="Arial" panose="020B0604020202020204" pitchFamily="34" charset="0"/>
              <a:ea typeface="Times New Roman" panose="02020603050405020304" pitchFamily="18" charset="0"/>
            </a:endParaRPr>
          </a:p>
          <a:p>
            <a:pPr marL="342900" marR="579755" lvl="0" indent="-342900">
              <a:lnSpc>
                <a:spcPct val="150000"/>
              </a:lnSpc>
              <a:buFont typeface="+mj-lt"/>
              <a:buAutoNum type="arabicPeriod"/>
            </a:pPr>
            <a:r>
              <a:rPr lang="he-IL" sz="2400" b="1" dirty="0" err="1">
                <a:latin typeface="Arial" panose="020B0604020202020204" pitchFamily="34" charset="0"/>
                <a:ea typeface="Times New Roman" panose="02020603050405020304" pitchFamily="18" charset="0"/>
              </a:rPr>
              <a:t>כופתיות</a:t>
            </a:r>
            <a:r>
              <a:rPr lang="he-IL" sz="2400" b="1" dirty="0">
                <a:latin typeface="Arial" panose="020B0604020202020204" pitchFamily="34" charset="0"/>
                <a:ea typeface="Times New Roman" panose="02020603050405020304" pitchFamily="18" charset="0"/>
              </a:rPr>
              <a:t>, תוספת שמן וחומרים </a:t>
            </a:r>
            <a:r>
              <a:rPr lang="he-IL" sz="2400" b="1" dirty="0" err="1">
                <a:latin typeface="Arial" panose="020B0604020202020204" pitchFamily="34" charset="0"/>
                <a:ea typeface="Times New Roman" panose="02020603050405020304" pitchFamily="18" charset="0"/>
              </a:rPr>
              <a:t>אנטיביוטים</a:t>
            </a:r>
            <a:endParaRPr lang="he-IL" sz="2400" b="1" dirty="0">
              <a:latin typeface="Arial" panose="020B0604020202020204" pitchFamily="34" charset="0"/>
              <a:ea typeface="Times New Roman" panose="02020603050405020304" pitchFamily="18" charset="0"/>
            </a:endParaRPr>
          </a:p>
          <a:p>
            <a:pPr marL="342900" marR="579755" lvl="0" indent="-342900">
              <a:lnSpc>
                <a:spcPct val="150000"/>
              </a:lnSpc>
              <a:buFont typeface="Symbol" panose="05050102010706020507" pitchFamily="18" charset="2"/>
              <a:buChar char=""/>
            </a:pPr>
            <a:r>
              <a:rPr lang="he-IL" sz="2400" b="1" dirty="0">
                <a:latin typeface="Arial" panose="020B0604020202020204" pitchFamily="34" charset="0"/>
                <a:ea typeface="Times New Roman" panose="02020603050405020304" pitchFamily="18" charset="0"/>
              </a:rPr>
              <a:t>לתהליכי ייצור וקיום מנוצל חלק קטן מהאנרגיה. רוב האנרגיה במזון נעלמת בשתן ובחום מטבולי</a:t>
            </a:r>
          </a:p>
          <a:p>
            <a:pPr marL="342900" marR="579755" lvl="0" indent="-342900">
              <a:lnSpc>
                <a:spcPct val="150000"/>
              </a:lnSpc>
              <a:buFont typeface="Symbol" panose="05050102010706020507" pitchFamily="18" charset="2"/>
              <a:buChar char=""/>
            </a:pPr>
            <a:r>
              <a:rPr lang="he-IL" sz="2400" b="1" dirty="0"/>
              <a:t>שמירה על יחס מתאים בין אנרגיה לחלבון במנת פיטום.</a:t>
            </a:r>
          </a:p>
          <a:p>
            <a:endParaRPr lang="he-IL" sz="2400" dirty="0"/>
          </a:p>
        </p:txBody>
      </p:sp>
      <p:pic>
        <p:nvPicPr>
          <p:cNvPr id="11268" name="Picture 4" descr="Image result for food for chick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406" y="933952"/>
            <a:ext cx="4953000" cy="3714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5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מציין מיקום תוכן 4"/>
          <p:cNvGraphicFramePr>
            <a:graphicFrameLocks noGrp="1"/>
          </p:cNvGraphicFramePr>
          <p:nvPr>
            <p:ph idx="1"/>
            <p:extLst>
              <p:ext uri="{D42A27DB-BD31-4B8C-83A1-F6EECF244321}">
                <p14:modId xmlns:p14="http://schemas.microsoft.com/office/powerpoint/2010/main" val="3063060237"/>
              </p:ext>
            </p:extLst>
          </p:nvPr>
        </p:nvGraphicFramePr>
        <p:xfrm>
          <a:off x="838200" y="3384074"/>
          <a:ext cx="10515600" cy="1234440"/>
        </p:xfrm>
        <a:graphic>
          <a:graphicData uri="http://schemas.openxmlformats.org/drawingml/2006/table">
            <a:tbl>
              <a:tblPr/>
              <a:tblGrid>
                <a:gridCol w="10515600">
                  <a:extLst>
                    <a:ext uri="{9D8B030D-6E8A-4147-A177-3AD203B41FA5}">
                      <a16:colId xmlns:a16="http://schemas.microsoft.com/office/drawing/2014/main" xmlns="" val="787783153"/>
                    </a:ext>
                  </a:extLst>
                </a:gridCol>
              </a:tblGrid>
              <a:tr h="0">
                <a:tc>
                  <a:txBody>
                    <a:bodyPr/>
                    <a:lstStyle/>
                    <a:p>
                      <a:pPr marL="342900" marR="581025" lvl="0" indent="-342900" algn="r" rtl="1">
                        <a:lnSpc>
                          <a:spcPct val="150000"/>
                        </a:lnSpc>
                        <a:spcAft>
                          <a:spcPts val="0"/>
                        </a:spcAft>
                        <a:buFont typeface="Symbol" panose="05050102010706020507" pitchFamily="18" charset="2"/>
                        <a:buChar char=""/>
                      </a:pPr>
                      <a:endParaRPr lang="en-US" sz="1200" dirty="0">
                        <a:effectLst/>
                        <a:latin typeface="Arial" panose="020B0604020202020204" pitchFamily="34" charset="0"/>
                        <a:ea typeface="Times New Roman" panose="02020603050405020304" pitchFamily="18" charset="0"/>
                      </a:endParaRPr>
                    </a:p>
                  </a:txBody>
                  <a:tcPr marL="114300" marR="114300" marT="0" marB="0">
                    <a:lnL>
                      <a:noFill/>
                    </a:lnL>
                    <a:lnR>
                      <a:noFill/>
                    </a:lnR>
                    <a:lnT>
                      <a:noFill/>
                    </a:lnT>
                    <a:lnB>
                      <a:noFill/>
                    </a:lnB>
                  </a:tcPr>
                </a:tc>
                <a:extLst>
                  <a:ext uri="{0D108BD9-81ED-4DB2-BD59-A6C34878D82A}">
                    <a16:rowId xmlns:a16="http://schemas.microsoft.com/office/drawing/2014/main" xmlns="" val="1758931868"/>
                  </a:ext>
                </a:extLst>
              </a:tr>
            </a:tbl>
          </a:graphicData>
        </a:graphic>
      </p:graphicFrame>
      <p:sp>
        <p:nvSpPr>
          <p:cNvPr id="4" name="Rectangle 1"/>
          <p:cNvSpPr>
            <a:spLocks noGrp="1" noChangeArrowheads="1"/>
          </p:cNvSpPr>
          <p:nvPr>
            <p:ph type="title"/>
          </p:nvPr>
        </p:nvSpPr>
        <p:spPr bwMode="auto">
          <a:xfrm>
            <a:off x="397164" y="313577"/>
            <a:ext cx="1139767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eaLnBrk="0" fontAlgn="base" latinLnBrk="0" hangingPunct="0">
              <a:lnSpc>
                <a:spcPct val="100000"/>
              </a:lnSpc>
              <a:spcBef>
                <a:spcPct val="0"/>
              </a:spcBef>
              <a:spcAft>
                <a:spcPct val="0"/>
              </a:spcAft>
              <a:buClrTx/>
              <a:buSzTx/>
              <a:buFontTx/>
              <a:buNone/>
              <a:tabLst/>
            </a:pPr>
            <a:r>
              <a:rPr kumimoji="0" lang="he-IL" altLang="he-IL" sz="5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שיקולים בהרכבת מנת מזון </a:t>
            </a:r>
            <a:r>
              <a:rPr kumimoji="0" lang="he-IL" altLang="he-IL" sz="54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למעלי</a:t>
            </a:r>
            <a:r>
              <a:rPr kumimoji="0" lang="he-IL" altLang="he-IL" sz="5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גירה</a:t>
            </a:r>
            <a:endParaRPr kumimoji="0" lang="en-US" altLang="he-IL" sz="5400" b="0" i="0" u="none" strike="noStrike" cap="none" normalizeH="0" baseline="0" dirty="0">
              <a:ln>
                <a:noFill/>
              </a:ln>
              <a:solidFill>
                <a:schemeClr val="tx1"/>
              </a:solidFill>
              <a:effectLst/>
              <a:latin typeface="Arial" panose="020B0604020202020204" pitchFamily="34" charset="0"/>
            </a:endParaRPr>
          </a:p>
        </p:txBody>
      </p:sp>
      <p:sp>
        <p:nvSpPr>
          <p:cNvPr id="7" name="מלבן 6"/>
          <p:cNvSpPr/>
          <p:nvPr/>
        </p:nvSpPr>
        <p:spPr>
          <a:xfrm>
            <a:off x="0" y="1345191"/>
            <a:ext cx="11999373" cy="5262979"/>
          </a:xfrm>
          <a:prstGeom prst="rect">
            <a:avLst/>
          </a:prstGeom>
        </p:spPr>
        <p:txBody>
          <a:bodyPr wrap="square">
            <a:spAutoFit/>
          </a:bodyPr>
          <a:lstStyle/>
          <a:p>
            <a:pPr marL="342900" marR="581025" lvl="0" indent="-342900">
              <a:lnSpc>
                <a:spcPct val="150000"/>
              </a:lnSpc>
              <a:buFont typeface="Symbol" panose="05050102010706020507" pitchFamily="18" charset="2"/>
              <a:buChar char=""/>
            </a:pPr>
            <a:r>
              <a:rPr lang="he-IL" sz="3200" dirty="0">
                <a:latin typeface="Arial" panose="020B0604020202020204" pitchFamily="34" charset="0"/>
                <a:ea typeface="Times New Roman" panose="02020603050405020304" pitchFamily="18" charset="0"/>
              </a:rPr>
              <a:t>עיקר ההוצאות בהאבסת הפרות יוצרות החלב במזון רב מאיכות טובה.</a:t>
            </a: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a:p>
            <a:pPr marL="342900" marR="581025" lvl="0" indent="-342900">
              <a:lnSpc>
                <a:spcPct val="150000"/>
              </a:lnSpc>
              <a:buFont typeface="Symbol" panose="05050102010706020507" pitchFamily="18" charset="2"/>
              <a:buChar char=""/>
            </a:pPr>
            <a:r>
              <a:rPr lang="he-IL" sz="3200" dirty="0">
                <a:latin typeface="Arial" panose="020B0604020202020204" pitchFamily="34" charset="0"/>
                <a:ea typeface="Times New Roman" panose="02020603050405020304" pitchFamily="18" charset="0"/>
              </a:rPr>
              <a:t>יש לדאוג שהשפעת המזון תהיה טובה אך המחיר ישאיר רווח.</a:t>
            </a: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a:p>
            <a:pPr marL="342900" marR="581025" lvl="0" indent="-342900">
              <a:lnSpc>
                <a:spcPct val="150000"/>
              </a:lnSpc>
              <a:buFont typeface="Symbol" panose="05050102010706020507" pitchFamily="18" charset="2"/>
              <a:buChar char=""/>
            </a:pPr>
            <a:r>
              <a:rPr lang="he-IL" sz="3200" dirty="0">
                <a:latin typeface="Arial" panose="020B0604020202020204" pitchFamily="34" charset="0"/>
                <a:ea typeface="Times New Roman" panose="02020603050405020304" pitchFamily="18" charset="0"/>
              </a:rPr>
              <a:t>להגברת יעילות ניצול המזון ניתן ל:</a:t>
            </a: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a:p>
            <a:pPr marL="342900" marR="581025" lvl="0" indent="-342900">
              <a:lnSpc>
                <a:spcPct val="150000"/>
              </a:lnSpc>
              <a:buFont typeface="+mj-lt"/>
              <a:buAutoNum type="arabicPeriod"/>
            </a:pPr>
            <a:r>
              <a:rPr lang="he-IL" sz="3200" dirty="0">
                <a:latin typeface="Arial" panose="020B0604020202020204" pitchFamily="34" charset="0"/>
                <a:ea typeface="Times New Roman" panose="02020603050405020304" pitchFamily="18" charset="0"/>
              </a:rPr>
              <a:t>הוספת חלבונים ופחמימות שמפורק במעי.</a:t>
            </a:r>
            <a:endParaRPr lang="en-US" sz="3200" dirty="0">
              <a:effectLst/>
              <a:latin typeface="Arial" panose="020B0604020202020204" pitchFamily="34" charset="0"/>
              <a:ea typeface="Times New Roman" panose="02020603050405020304" pitchFamily="18" charset="0"/>
            </a:endParaRPr>
          </a:p>
          <a:p>
            <a:pPr marL="342900" marR="581025" lvl="0" indent="-342900">
              <a:lnSpc>
                <a:spcPct val="150000"/>
              </a:lnSpc>
              <a:buFont typeface="+mj-lt"/>
              <a:buAutoNum type="arabicPeriod"/>
            </a:pPr>
            <a:r>
              <a:rPr lang="he-IL" sz="3200" dirty="0">
                <a:latin typeface="Arial" panose="020B0604020202020204" pitchFamily="34" charset="0"/>
                <a:ea typeface="Times New Roman" panose="02020603050405020304" pitchFamily="18" charset="0"/>
              </a:rPr>
              <a:t>הוספת שתנן כמקור לחלבונים עבור חיידקי הכרס.</a:t>
            </a:r>
            <a:endParaRPr lang="en-US" sz="3200" dirty="0">
              <a:effectLst/>
              <a:latin typeface="Arial" panose="020B0604020202020204" pitchFamily="34" charset="0"/>
              <a:ea typeface="Times New Roman" panose="02020603050405020304" pitchFamily="18" charset="0"/>
            </a:endParaRPr>
          </a:p>
          <a:p>
            <a:pPr marL="342900" marR="581025" lvl="0" indent="-342900">
              <a:lnSpc>
                <a:spcPct val="150000"/>
              </a:lnSpc>
              <a:buFont typeface="+mj-lt"/>
              <a:buAutoNum type="arabicPeriod"/>
            </a:pPr>
            <a:r>
              <a:rPr lang="he-IL" sz="3200" dirty="0">
                <a:latin typeface="Arial" panose="020B0604020202020204" pitchFamily="34" charset="0"/>
                <a:ea typeface="Times New Roman" panose="02020603050405020304" pitchFamily="18" charset="0"/>
              </a:rPr>
              <a:t>מתן מזון מרוכז עשיר בעמילן- יגביר אנרגיה. בעיקר בתחילת חליבה.</a:t>
            </a:r>
          </a:p>
          <a:p>
            <a:pPr marL="342900" marR="581025" lvl="0" indent="-342900">
              <a:lnSpc>
                <a:spcPct val="150000"/>
              </a:lnSpc>
              <a:buFont typeface="+mj-lt"/>
              <a:buAutoNum type="arabicPeriod"/>
            </a:pPr>
            <a:r>
              <a:rPr lang="he-IL" sz="3200" dirty="0">
                <a:latin typeface="Arial" panose="020B0604020202020204" pitchFamily="34" charset="0"/>
                <a:ea typeface="Times New Roman" panose="02020603050405020304" pitchFamily="18" charset="0"/>
              </a:rPr>
              <a:t>תוספת שומן שאינו מתפרק בכרס להעלאת רמת אנרגיה במנה.</a:t>
            </a:r>
            <a:endParaRPr lang="en-US" sz="3200" dirty="0">
              <a:latin typeface="Arial" panose="020B0604020202020204" pitchFamily="34" charset="0"/>
              <a:ea typeface="Times New Roman" panose="02020603050405020304" pitchFamily="18" charset="0"/>
            </a:endParaRPr>
          </a:p>
        </p:txBody>
      </p:sp>
      <p:pic>
        <p:nvPicPr>
          <p:cNvPr id="12292" name="Picture 4" descr="Image result for food for cow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251009"/>
            <a:ext cx="2164896" cy="3030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187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33137" y="1125746"/>
            <a:ext cx="12625137" cy="2875548"/>
          </a:xfrm>
        </p:spPr>
        <p:txBody>
          <a:bodyPr>
            <a:normAutofit/>
          </a:bodyPr>
          <a:lstStyle/>
          <a:p>
            <a:endParaRPr lang="he-IL" dirty="0"/>
          </a:p>
          <a:p>
            <a:endParaRPr lang="he-IL" dirty="0"/>
          </a:p>
          <a:p>
            <a:endParaRPr lang="he-IL" dirty="0"/>
          </a:p>
          <a:p>
            <a:pPr marL="0" indent="0">
              <a:buNone/>
            </a:pPr>
            <a:r>
              <a:rPr lang="he-IL" sz="4400" dirty="0">
                <a:solidFill>
                  <a:srgbClr val="FF0000"/>
                </a:solidFill>
              </a:rPr>
              <a:t>כמות האנרגיה הדרושה </a:t>
            </a:r>
            <a:r>
              <a:rPr lang="he-IL" sz="4400" dirty="0"/>
              <a:t>= </a:t>
            </a:r>
            <a:r>
              <a:rPr lang="he-IL" sz="4400" dirty="0">
                <a:solidFill>
                  <a:srgbClr val="00B050"/>
                </a:solidFill>
              </a:rPr>
              <a:t>70</a:t>
            </a:r>
            <a:r>
              <a:rPr lang="he-IL" sz="4400" dirty="0"/>
              <a:t> + </a:t>
            </a:r>
            <a:r>
              <a:rPr lang="he-IL" sz="4400" dirty="0">
                <a:solidFill>
                  <a:srgbClr val="00B050"/>
                </a:solidFill>
              </a:rPr>
              <a:t>30</a:t>
            </a:r>
            <a:r>
              <a:rPr lang="he-IL" sz="4400" dirty="0"/>
              <a:t> </a:t>
            </a:r>
            <a:r>
              <a:rPr lang="en-US" sz="4400" dirty="0"/>
              <a:t>X</a:t>
            </a:r>
            <a:r>
              <a:rPr lang="he-IL" sz="4400" dirty="0"/>
              <a:t> </a:t>
            </a:r>
            <a:r>
              <a:rPr lang="he-IL" sz="4400" dirty="0">
                <a:solidFill>
                  <a:srgbClr val="0070C0"/>
                </a:solidFill>
              </a:rPr>
              <a:t>משקל הכלב בק"ג.</a:t>
            </a:r>
          </a:p>
        </p:txBody>
      </p:sp>
      <p:sp>
        <p:nvSpPr>
          <p:cNvPr id="4" name="Rectangle 1"/>
          <p:cNvSpPr>
            <a:spLocks noGrp="1" noChangeArrowheads="1"/>
          </p:cNvSpPr>
          <p:nvPr>
            <p:ph type="title"/>
          </p:nvPr>
        </p:nvSpPr>
        <p:spPr bwMode="auto">
          <a:xfrm>
            <a:off x="1533188" y="0"/>
            <a:ext cx="9696885"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eaLnBrk="0" fontAlgn="base" latinLnBrk="0" hangingPunct="0">
              <a:lnSpc>
                <a:spcPct val="100000"/>
              </a:lnSpc>
              <a:spcBef>
                <a:spcPct val="0"/>
              </a:spcBef>
              <a:spcAft>
                <a:spcPct val="0"/>
              </a:spcAft>
              <a:buClrTx/>
              <a:buSzTx/>
              <a:buFontTx/>
              <a:buNone/>
              <a:tabLst/>
            </a:pPr>
            <a:r>
              <a:rPr kumimoji="0" lang="he-IL" altLang="he-IL" sz="6000" b="1" i="0" u="sng"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חישוב כמות האנרגיה הדרושה </a:t>
            </a:r>
            <a:br>
              <a:rPr kumimoji="0" lang="he-IL" altLang="he-IL" sz="6000" b="1" i="0" u="sng"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kumimoji="0" lang="he-IL" altLang="he-IL" sz="6000" b="1" i="0" u="sng"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לכלב במנוחה (שאינו עובד)</a:t>
            </a:r>
            <a:r>
              <a:rPr kumimoji="0" lang="en-US" altLang="he-IL" sz="6000" b="1" i="0" u="sng"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n-US" altLang="he-IL" sz="6000" b="1" i="0" u="none" strike="noStrike" cap="none" normalizeH="0" baseline="0" dirty="0">
              <a:ln>
                <a:noFill/>
              </a:ln>
              <a:solidFill>
                <a:schemeClr val="tx1"/>
              </a:solidFill>
              <a:effectLst/>
              <a:latin typeface="Arial" panose="020B0604020202020204" pitchFamily="34" charset="0"/>
            </a:endParaRPr>
          </a:p>
        </p:txBody>
      </p:sp>
      <p:pic>
        <p:nvPicPr>
          <p:cNvPr id="13315" name="Picture 3" descr="Image result for dog ener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5674" y="3622633"/>
            <a:ext cx="4854241" cy="3236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192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Image result for dog growing u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262" y="4842144"/>
            <a:ext cx="6938212" cy="2135669"/>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p:cNvSpPr>
            <a:spLocks noGrp="1"/>
          </p:cNvSpPr>
          <p:nvPr>
            <p:ph type="title"/>
          </p:nvPr>
        </p:nvSpPr>
        <p:spPr>
          <a:xfrm>
            <a:off x="681789" y="365124"/>
            <a:ext cx="10515600" cy="1325563"/>
          </a:xfrm>
        </p:spPr>
        <p:txBody>
          <a:bodyPr>
            <a:normAutofit fontScale="90000"/>
          </a:bodyPr>
          <a:lstStyle/>
          <a:p>
            <a:pPr algn="ctr"/>
            <a:r>
              <a:rPr lang="he-IL" b="1" u="sng" dirty="0"/>
              <a:t>צריכת אנרגיה של כלבים בגילאים ובמצבים שונים </a:t>
            </a:r>
            <a:r>
              <a:rPr lang="en-US" dirty="0"/>
              <a:t/>
            </a:r>
            <a:br>
              <a:rPr lang="en-US" dirty="0"/>
            </a:br>
            <a:r>
              <a:rPr lang="he-IL" sz="6000" b="1" dirty="0"/>
              <a:t>גורים</a:t>
            </a:r>
            <a:endParaRPr lang="he-IL" sz="6000" dirty="0"/>
          </a:p>
        </p:txBody>
      </p:sp>
      <p:sp>
        <p:nvSpPr>
          <p:cNvPr id="3" name="מציין מיקום תוכן 2"/>
          <p:cNvSpPr>
            <a:spLocks noGrp="1"/>
          </p:cNvSpPr>
          <p:nvPr>
            <p:ph idx="1"/>
          </p:nvPr>
        </p:nvSpPr>
        <p:spPr>
          <a:xfrm>
            <a:off x="252663" y="1540042"/>
            <a:ext cx="11839074" cy="5197642"/>
          </a:xfrm>
        </p:spPr>
        <p:txBody>
          <a:bodyPr>
            <a:normAutofit/>
          </a:bodyPr>
          <a:lstStyle/>
          <a:p>
            <a:pPr marL="742950" indent="-742950">
              <a:buFont typeface="+mj-lt"/>
              <a:buAutoNum type="arabicPeriod"/>
            </a:pPr>
            <a:r>
              <a:rPr lang="he-IL" sz="3600" dirty="0">
                <a:solidFill>
                  <a:srgbClr val="FF0000"/>
                </a:solidFill>
              </a:rPr>
              <a:t>צרכים אנרגטיים גבוהים </a:t>
            </a:r>
            <a:endParaRPr lang="en-US" sz="3600" dirty="0">
              <a:solidFill>
                <a:srgbClr val="FF0000"/>
              </a:solidFill>
            </a:endParaRPr>
          </a:p>
          <a:p>
            <a:pPr marL="742950" indent="-742950">
              <a:buFont typeface="+mj-lt"/>
              <a:buAutoNum type="arabicPeriod"/>
            </a:pPr>
            <a:r>
              <a:rPr lang="he-IL" sz="3600" dirty="0">
                <a:solidFill>
                  <a:srgbClr val="0070C0"/>
                </a:solidFill>
              </a:rPr>
              <a:t>רמות </a:t>
            </a:r>
            <a:r>
              <a:rPr lang="he-IL" sz="3600" u="sng" dirty="0">
                <a:solidFill>
                  <a:srgbClr val="0070C0"/>
                </a:solidFill>
              </a:rPr>
              <a:t>החלבון והסידן</a:t>
            </a:r>
            <a:r>
              <a:rPr lang="he-IL" sz="3600" dirty="0">
                <a:solidFill>
                  <a:srgbClr val="0070C0"/>
                </a:solidFill>
              </a:rPr>
              <a:t> גבוהות.</a:t>
            </a:r>
            <a:endParaRPr lang="en-US" sz="3600" dirty="0">
              <a:solidFill>
                <a:srgbClr val="0070C0"/>
              </a:solidFill>
            </a:endParaRPr>
          </a:p>
          <a:p>
            <a:pPr marL="742950" indent="-742950">
              <a:buFont typeface="+mj-lt"/>
              <a:buAutoNum type="arabicPeriod"/>
            </a:pPr>
            <a:r>
              <a:rPr lang="he-IL" sz="3600" dirty="0">
                <a:solidFill>
                  <a:srgbClr val="00B050"/>
                </a:solidFill>
              </a:rPr>
              <a:t>מומלץ לחלק לגורים את המנה ל-4 ארוחות ביום. </a:t>
            </a:r>
            <a:endParaRPr lang="en-US" sz="3600" dirty="0">
              <a:solidFill>
                <a:srgbClr val="00B050"/>
              </a:solidFill>
            </a:endParaRPr>
          </a:p>
          <a:p>
            <a:pPr marL="742950" indent="-742950">
              <a:buFont typeface="+mj-lt"/>
              <a:buAutoNum type="arabicPeriod"/>
            </a:pPr>
            <a:r>
              <a:rPr lang="he-IL" sz="3600" dirty="0">
                <a:solidFill>
                  <a:srgbClr val="7030A0"/>
                </a:solidFill>
              </a:rPr>
              <a:t>בגיל חודש ניתן להתחיל גמילה מהנקה</a:t>
            </a:r>
            <a:endParaRPr lang="en-US" sz="3600" dirty="0">
              <a:solidFill>
                <a:srgbClr val="7030A0"/>
              </a:solidFill>
            </a:endParaRPr>
          </a:p>
          <a:p>
            <a:pPr marL="742950" indent="-742950">
              <a:buFont typeface="+mj-lt"/>
              <a:buAutoNum type="arabicPeriod"/>
            </a:pPr>
            <a:r>
              <a:rPr lang="he-IL" sz="3600" dirty="0">
                <a:solidFill>
                  <a:srgbClr val="C00000"/>
                </a:solidFill>
              </a:rPr>
              <a:t>רוב הכלבים מגיעים לכ-50% ממשקל גופם הסופי בגיל 5-6 חודשים. כלבים גדולים מגיעים לבגרות ולמשקל סופי מאוחר יותר מכלבים קטנים. בשלב זה ניתן להפחית את מספר הארוחות ל-2 ביום</a:t>
            </a:r>
            <a:r>
              <a:rPr lang="he-IL" sz="3600" b="1" dirty="0">
                <a:solidFill>
                  <a:srgbClr val="C00000"/>
                </a:solidFill>
              </a:rPr>
              <a:t>.</a:t>
            </a:r>
            <a:endParaRPr lang="he-IL" sz="3600" dirty="0">
              <a:solidFill>
                <a:srgbClr val="C00000"/>
              </a:solidFill>
            </a:endParaRPr>
          </a:p>
        </p:txBody>
      </p:sp>
      <p:pic>
        <p:nvPicPr>
          <p:cNvPr id="15362" name="Picture 2" descr="Image result for puppy mil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262" y="914400"/>
            <a:ext cx="3440587" cy="1951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95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22" presetClass="entr" presetSubtype="8" fill="hold" nodeType="withEffect">
                                  <p:stCondLst>
                                    <p:cond delay="0"/>
                                  </p:stCondLst>
                                  <p:childTnLst>
                                    <p:set>
                                      <p:cBhvr>
                                        <p:cTn id="24" dur="1" fill="hold">
                                          <p:stCondLst>
                                            <p:cond delay="0"/>
                                          </p:stCondLst>
                                        </p:cTn>
                                        <p:tgtEl>
                                          <p:spTgt spid="15364"/>
                                        </p:tgtEl>
                                        <p:attrNameLst>
                                          <p:attrName>style.visibility</p:attrName>
                                        </p:attrNameLst>
                                      </p:cBhvr>
                                      <p:to>
                                        <p:strVal val="visible"/>
                                      </p:to>
                                    </p:set>
                                    <p:animEffect transition="in" filter="wipe(left)">
                                      <p:cBhvr>
                                        <p:cTn id="25" dur="50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dirty="0"/>
              <a:t>כלבים מבוגרים</a:t>
            </a:r>
            <a:endParaRPr lang="he-IL" sz="6000" dirty="0"/>
          </a:p>
        </p:txBody>
      </p:sp>
      <p:sp>
        <p:nvSpPr>
          <p:cNvPr id="3" name="מציין מיקום תוכן 2"/>
          <p:cNvSpPr>
            <a:spLocks noGrp="1"/>
          </p:cNvSpPr>
          <p:nvPr>
            <p:ph idx="1"/>
          </p:nvPr>
        </p:nvSpPr>
        <p:spPr>
          <a:xfrm>
            <a:off x="838200" y="1825625"/>
            <a:ext cx="11049000" cy="4351338"/>
          </a:xfrm>
        </p:spPr>
        <p:txBody>
          <a:bodyPr>
            <a:normAutofit/>
          </a:bodyPr>
          <a:lstStyle/>
          <a:p>
            <a:pPr>
              <a:lnSpc>
                <a:spcPct val="150000"/>
              </a:lnSpc>
            </a:pPr>
            <a:r>
              <a:rPr lang="he-IL" sz="4400" dirty="0">
                <a:solidFill>
                  <a:srgbClr val="00B050"/>
                </a:solidFill>
              </a:rPr>
              <a:t>במבוגרים חלה ירידה בדרישות האנרגטיות בשל הירידה בפעילות הגופנית והירידה במסת השריר. </a:t>
            </a:r>
          </a:p>
          <a:p>
            <a:pPr>
              <a:lnSpc>
                <a:spcPct val="150000"/>
              </a:lnSpc>
            </a:pPr>
            <a:r>
              <a:rPr lang="he-IL" sz="4400" dirty="0">
                <a:solidFill>
                  <a:srgbClr val="FF0000"/>
                </a:solidFill>
              </a:rPr>
              <a:t>מומלץ לתת </a:t>
            </a:r>
            <a:r>
              <a:rPr lang="he-IL" sz="4400" u="sng" dirty="0">
                <a:solidFill>
                  <a:srgbClr val="FF0000"/>
                </a:solidFill>
              </a:rPr>
              <a:t>תוספת סידן</a:t>
            </a:r>
            <a:r>
              <a:rPr lang="he-IL" sz="4400" dirty="0">
                <a:solidFill>
                  <a:srgbClr val="FF0000"/>
                </a:solidFill>
              </a:rPr>
              <a:t>. </a:t>
            </a:r>
            <a:endParaRPr lang="en-US" sz="4400" dirty="0">
              <a:solidFill>
                <a:srgbClr val="FF0000"/>
              </a:solidFill>
            </a:endParaRPr>
          </a:p>
          <a:p>
            <a:pPr>
              <a:lnSpc>
                <a:spcPct val="150000"/>
              </a:lnSpc>
            </a:pPr>
            <a:r>
              <a:rPr lang="he-IL" sz="4400" dirty="0"/>
              <a:t> </a:t>
            </a:r>
            <a:r>
              <a:rPr lang="he-IL" sz="4400" dirty="0">
                <a:solidFill>
                  <a:srgbClr val="0070C0"/>
                </a:solidFill>
              </a:rPr>
              <a:t>מומלץ לתת אוכל לח יותר בהתאם למצב השיניים</a:t>
            </a:r>
          </a:p>
        </p:txBody>
      </p:sp>
      <p:pic>
        <p:nvPicPr>
          <p:cNvPr id="16386" name="Picture 2" descr="Image result for old dog carto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2029968" cy="2275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558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dirty="0"/>
              <a:t>מטרות ההזנה</a:t>
            </a:r>
            <a:endParaRPr lang="he-IL" sz="6000" dirty="0"/>
          </a:p>
        </p:txBody>
      </p:sp>
      <p:sp>
        <p:nvSpPr>
          <p:cNvPr id="3" name="מציין מיקום תוכן 2"/>
          <p:cNvSpPr>
            <a:spLocks noGrp="1"/>
          </p:cNvSpPr>
          <p:nvPr>
            <p:ph idx="1"/>
          </p:nvPr>
        </p:nvSpPr>
        <p:spPr>
          <a:xfrm>
            <a:off x="108285" y="1503946"/>
            <a:ext cx="11851104" cy="5185611"/>
          </a:xfrm>
        </p:spPr>
        <p:txBody>
          <a:bodyPr>
            <a:normAutofit/>
          </a:bodyPr>
          <a:lstStyle/>
          <a:p>
            <a:pPr marL="514350" lvl="0" indent="-514350">
              <a:buFont typeface="+mj-lt"/>
              <a:buAutoNum type="arabicPeriod"/>
            </a:pPr>
            <a:r>
              <a:rPr lang="he-IL" dirty="0"/>
              <a:t>קיום ותנועה – התצרוכת משתנה בהתאם לגודל הגוף. בע"ח קטן דורש יותר אנרגיה לכל ק"ג משקל גוף לעומת בע"ח גדול.</a:t>
            </a:r>
            <a:endParaRPr lang="en-US" dirty="0"/>
          </a:p>
          <a:p>
            <a:pPr marL="514350" lvl="0" indent="-514350">
              <a:buFont typeface="+mj-lt"/>
              <a:buAutoNum type="arabicPeriod"/>
            </a:pPr>
            <a:r>
              <a:rPr lang="he-IL" dirty="0"/>
              <a:t>גדילה – המזון מספק את חומרי הגלם לגדילה.</a:t>
            </a:r>
            <a:endParaRPr lang="en-US" dirty="0"/>
          </a:p>
          <a:p>
            <a:pPr marL="514350" lvl="0" indent="-514350">
              <a:buFont typeface="+mj-lt"/>
              <a:buAutoNum type="arabicPeriod"/>
            </a:pPr>
            <a:r>
              <a:rPr lang="he-IL" dirty="0"/>
              <a:t>וויסות חום- שמירה על טמפרטורת גוף קבועה מצריכה השקעת אנרגיה שמקורה במזון.</a:t>
            </a:r>
            <a:endParaRPr lang="en-US" dirty="0"/>
          </a:p>
          <a:p>
            <a:pPr marL="514350" lvl="0" indent="-514350">
              <a:buFont typeface="+mj-lt"/>
              <a:buAutoNum type="arabicPeriod"/>
            </a:pPr>
            <a:r>
              <a:rPr lang="he-IL" dirty="0"/>
              <a:t>עבודה – בכדי לצוד, או לבצע כל עבודה אחרת על בע"ח לצרוך מזון שיספק אנרגיה לגוף. </a:t>
            </a:r>
            <a:endParaRPr lang="en-US" dirty="0"/>
          </a:p>
          <a:p>
            <a:pPr marL="514350" lvl="0" indent="-514350">
              <a:buFont typeface="+mj-lt"/>
              <a:buAutoNum type="arabicPeriod"/>
            </a:pPr>
            <a:r>
              <a:rPr lang="he-IL" dirty="0"/>
              <a:t>הריון – בכדי שהריון יוכל להתרחש על הכלבה להיות מוזנת כיאות.</a:t>
            </a:r>
            <a:endParaRPr lang="en-US" dirty="0"/>
          </a:p>
          <a:p>
            <a:pPr marL="514350" lvl="0" indent="-514350">
              <a:buFont typeface="+mj-lt"/>
              <a:buAutoNum type="arabicPeriod"/>
            </a:pPr>
            <a:r>
              <a:rPr lang="he-IL" dirty="0"/>
              <a:t>כושר וטיב ייצור תוצרת (חלב, ביצים, בשר, צמר, דבש) – דורש הזנה נאותה גם כן.</a:t>
            </a:r>
            <a:endParaRPr lang="en-US" dirty="0"/>
          </a:p>
          <a:p>
            <a:endParaRPr lang="he-IL" dirty="0"/>
          </a:p>
        </p:txBody>
      </p:sp>
      <p:pic>
        <p:nvPicPr>
          <p:cNvPr id="14338" name="Picture 2" descr="Image result for tur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285" y="3628505"/>
            <a:ext cx="4049511" cy="3037133"/>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Image result for pupp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737" y="2829509"/>
            <a:ext cx="5049253" cy="3557428"/>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Image result for animal temperat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285" y="3470845"/>
            <a:ext cx="4247147" cy="3340641"/>
          </a:xfrm>
          <a:prstGeom prst="rect">
            <a:avLst/>
          </a:prstGeom>
          <a:noFill/>
          <a:extLst>
            <a:ext uri="{909E8E84-426E-40DD-AFC4-6F175D3DCCD1}">
              <a14:hiddenFill xmlns:a14="http://schemas.microsoft.com/office/drawing/2010/main">
                <a:solidFill>
                  <a:srgbClr val="FFFFFF"/>
                </a:solidFill>
              </a14:hiddenFill>
            </a:ext>
          </a:extLst>
        </p:spPr>
      </p:pic>
      <p:pic>
        <p:nvPicPr>
          <p:cNvPr id="14344" name="Picture 8" descr="Image result for animal at wor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86424"/>
            <a:ext cx="3621505" cy="2716129"/>
          </a:xfrm>
          <a:prstGeom prst="rect">
            <a:avLst/>
          </a:prstGeom>
          <a:noFill/>
          <a:extLst>
            <a:ext uri="{909E8E84-426E-40DD-AFC4-6F175D3DCCD1}">
              <a14:hiddenFill xmlns:a14="http://schemas.microsoft.com/office/drawing/2010/main">
                <a:solidFill>
                  <a:srgbClr val="FFFFFF"/>
                </a:solidFill>
              </a14:hiddenFill>
            </a:ext>
          </a:extLst>
        </p:spPr>
      </p:pic>
      <p:pic>
        <p:nvPicPr>
          <p:cNvPr id="14346" name="Picture 10" descr="Image result for animal pregnanc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342" y="1717394"/>
            <a:ext cx="4436462" cy="2866637"/>
          </a:xfrm>
          <a:prstGeom prst="rect">
            <a:avLst/>
          </a:prstGeom>
          <a:noFill/>
          <a:extLst>
            <a:ext uri="{909E8E84-426E-40DD-AFC4-6F175D3DCCD1}">
              <a14:hiddenFill xmlns:a14="http://schemas.microsoft.com/office/drawing/2010/main">
                <a:solidFill>
                  <a:srgbClr val="FFFFFF"/>
                </a:solidFill>
              </a14:hiddenFill>
            </a:ext>
          </a:extLst>
        </p:spPr>
      </p:pic>
      <p:pic>
        <p:nvPicPr>
          <p:cNvPr id="14348" name="Picture 12" descr="Image result for milking cows clipar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39791"/>
            <a:ext cx="4157796" cy="4047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5809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6" presetClass="entr" presetSubtype="42" fill="hold" nodeType="withEffect">
                                  <p:stCondLst>
                                    <p:cond delay="0"/>
                                  </p:stCondLst>
                                  <p:childTnLst>
                                    <p:set>
                                      <p:cBhvr>
                                        <p:cTn id="8" dur="1" fill="hold">
                                          <p:stCondLst>
                                            <p:cond delay="0"/>
                                          </p:stCondLst>
                                        </p:cTn>
                                        <p:tgtEl>
                                          <p:spTgt spid="14338"/>
                                        </p:tgtEl>
                                        <p:attrNameLst>
                                          <p:attrName>style.visibility</p:attrName>
                                        </p:attrNameLst>
                                      </p:cBhvr>
                                      <p:to>
                                        <p:strVal val="visible"/>
                                      </p:to>
                                    </p:set>
                                    <p:animEffect transition="in" filter="barn(outHorizontal)">
                                      <p:cBhvr>
                                        <p:cTn id="9" dur="3000"/>
                                        <p:tgtEl>
                                          <p:spTgt spid="14338"/>
                                        </p:tgtEl>
                                      </p:cBhvr>
                                    </p:animEffect>
                                  </p:childTnLst>
                                  <p:subTnLst>
                                    <p:set>
                                      <p:cBhvr override="childStyle">
                                        <p:cTn dur="1" fill="hold" display="0" masterRel="nextClick" afterEffect="1"/>
                                        <p:tgtEl>
                                          <p:spTgt spid="14338"/>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par>
                                <p:cTn id="14" presetID="6" presetClass="entr" presetSubtype="16" fill="hold" nodeType="withEffect">
                                  <p:stCondLst>
                                    <p:cond delay="0"/>
                                  </p:stCondLst>
                                  <p:childTnLst>
                                    <p:set>
                                      <p:cBhvr>
                                        <p:cTn id="15" dur="1" fill="hold">
                                          <p:stCondLst>
                                            <p:cond delay="0"/>
                                          </p:stCondLst>
                                        </p:cTn>
                                        <p:tgtEl>
                                          <p:spTgt spid="14340"/>
                                        </p:tgtEl>
                                        <p:attrNameLst>
                                          <p:attrName>style.visibility</p:attrName>
                                        </p:attrNameLst>
                                      </p:cBhvr>
                                      <p:to>
                                        <p:strVal val="visible"/>
                                      </p:to>
                                    </p:set>
                                    <p:animEffect transition="in" filter="circle(in)">
                                      <p:cBhvr>
                                        <p:cTn id="16" dur="2000"/>
                                        <p:tgtEl>
                                          <p:spTgt spid="14340"/>
                                        </p:tgtEl>
                                      </p:cBhvr>
                                    </p:animEffect>
                                  </p:childTnLst>
                                  <p:subTnLst>
                                    <p:set>
                                      <p:cBhvr override="childStyle">
                                        <p:cTn dur="1" fill="hold" display="0" masterRel="nextClick" afterEffect="1"/>
                                        <p:tgtEl>
                                          <p:spTgt spid="14340"/>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22" presetClass="entr" presetSubtype="2" fill="hold" nodeType="withEffect">
                                  <p:stCondLst>
                                    <p:cond delay="0"/>
                                  </p:stCondLst>
                                  <p:childTnLst>
                                    <p:set>
                                      <p:cBhvr>
                                        <p:cTn id="22" dur="1" fill="hold">
                                          <p:stCondLst>
                                            <p:cond delay="0"/>
                                          </p:stCondLst>
                                        </p:cTn>
                                        <p:tgtEl>
                                          <p:spTgt spid="14342"/>
                                        </p:tgtEl>
                                        <p:attrNameLst>
                                          <p:attrName>style.visibility</p:attrName>
                                        </p:attrNameLst>
                                      </p:cBhvr>
                                      <p:to>
                                        <p:strVal val="visible"/>
                                      </p:to>
                                    </p:set>
                                    <p:animEffect transition="in" filter="wipe(right)">
                                      <p:cBhvr>
                                        <p:cTn id="23" dur="3000"/>
                                        <p:tgtEl>
                                          <p:spTgt spid="14342"/>
                                        </p:tgtEl>
                                      </p:cBhvr>
                                    </p:animEffect>
                                  </p:childTnLst>
                                  <p:subTnLst>
                                    <p:set>
                                      <p:cBhvr override="childStyle">
                                        <p:cTn dur="1" fill="hold" display="0" masterRel="nextClick" afterEffect="1"/>
                                        <p:tgtEl>
                                          <p:spTgt spid="14342"/>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childTnLst>
                                </p:cTn>
                              </p:par>
                              <p:par>
                                <p:cTn id="28" presetID="26" presetClass="entr" presetSubtype="0" fill="hold" nodeType="withEffect">
                                  <p:stCondLst>
                                    <p:cond delay="0"/>
                                  </p:stCondLst>
                                  <p:childTnLst>
                                    <p:set>
                                      <p:cBhvr>
                                        <p:cTn id="29" dur="1" fill="hold">
                                          <p:stCondLst>
                                            <p:cond delay="0"/>
                                          </p:stCondLst>
                                        </p:cTn>
                                        <p:tgtEl>
                                          <p:spTgt spid="14344"/>
                                        </p:tgtEl>
                                        <p:attrNameLst>
                                          <p:attrName>style.visibility</p:attrName>
                                        </p:attrNameLst>
                                      </p:cBhvr>
                                      <p:to>
                                        <p:strVal val="visible"/>
                                      </p:to>
                                    </p:set>
                                    <p:animEffect transition="in" filter="wipe(down)">
                                      <p:cBhvr>
                                        <p:cTn id="30" dur="580">
                                          <p:stCondLst>
                                            <p:cond delay="0"/>
                                          </p:stCondLst>
                                        </p:cTn>
                                        <p:tgtEl>
                                          <p:spTgt spid="14344"/>
                                        </p:tgtEl>
                                      </p:cBhvr>
                                    </p:animEffect>
                                    <p:anim calcmode="lin" valueType="num">
                                      <p:cBhvr>
                                        <p:cTn id="31" dur="1822" tmFilter="0,0; 0.14,0.36; 0.43,0.73; 0.71,0.91; 1.0,1.0">
                                          <p:stCondLst>
                                            <p:cond delay="0"/>
                                          </p:stCondLst>
                                        </p:cTn>
                                        <p:tgtEl>
                                          <p:spTgt spid="14344"/>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14344"/>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14344"/>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14344"/>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14344"/>
                                        </p:tgtEl>
                                        <p:attrNameLst>
                                          <p:attrName>ppt_y</p:attrName>
                                        </p:attrNameLst>
                                      </p:cBhvr>
                                      <p:tavLst>
                                        <p:tav tm="0" fmla="#ppt_y-sin(pi*$)/81">
                                          <p:val>
                                            <p:fltVal val="0"/>
                                          </p:val>
                                        </p:tav>
                                        <p:tav tm="100000">
                                          <p:val>
                                            <p:fltVal val="1"/>
                                          </p:val>
                                        </p:tav>
                                      </p:tavLst>
                                    </p:anim>
                                    <p:animScale>
                                      <p:cBhvr>
                                        <p:cTn id="36" dur="26">
                                          <p:stCondLst>
                                            <p:cond delay="650"/>
                                          </p:stCondLst>
                                        </p:cTn>
                                        <p:tgtEl>
                                          <p:spTgt spid="14344"/>
                                        </p:tgtEl>
                                      </p:cBhvr>
                                      <p:to x="100000" y="60000"/>
                                    </p:animScale>
                                    <p:animScale>
                                      <p:cBhvr>
                                        <p:cTn id="37" dur="166" decel="50000">
                                          <p:stCondLst>
                                            <p:cond delay="676"/>
                                          </p:stCondLst>
                                        </p:cTn>
                                        <p:tgtEl>
                                          <p:spTgt spid="14344"/>
                                        </p:tgtEl>
                                      </p:cBhvr>
                                      <p:to x="100000" y="100000"/>
                                    </p:animScale>
                                    <p:animScale>
                                      <p:cBhvr>
                                        <p:cTn id="38" dur="26">
                                          <p:stCondLst>
                                            <p:cond delay="1312"/>
                                          </p:stCondLst>
                                        </p:cTn>
                                        <p:tgtEl>
                                          <p:spTgt spid="14344"/>
                                        </p:tgtEl>
                                      </p:cBhvr>
                                      <p:to x="100000" y="80000"/>
                                    </p:animScale>
                                    <p:animScale>
                                      <p:cBhvr>
                                        <p:cTn id="39" dur="166" decel="50000">
                                          <p:stCondLst>
                                            <p:cond delay="1338"/>
                                          </p:stCondLst>
                                        </p:cTn>
                                        <p:tgtEl>
                                          <p:spTgt spid="14344"/>
                                        </p:tgtEl>
                                      </p:cBhvr>
                                      <p:to x="100000" y="100000"/>
                                    </p:animScale>
                                    <p:animScale>
                                      <p:cBhvr>
                                        <p:cTn id="40" dur="26">
                                          <p:stCondLst>
                                            <p:cond delay="1642"/>
                                          </p:stCondLst>
                                        </p:cTn>
                                        <p:tgtEl>
                                          <p:spTgt spid="14344"/>
                                        </p:tgtEl>
                                      </p:cBhvr>
                                      <p:to x="100000" y="90000"/>
                                    </p:animScale>
                                    <p:animScale>
                                      <p:cBhvr>
                                        <p:cTn id="41" dur="166" decel="50000">
                                          <p:stCondLst>
                                            <p:cond delay="1668"/>
                                          </p:stCondLst>
                                        </p:cTn>
                                        <p:tgtEl>
                                          <p:spTgt spid="14344"/>
                                        </p:tgtEl>
                                      </p:cBhvr>
                                      <p:to x="100000" y="100000"/>
                                    </p:animScale>
                                    <p:animScale>
                                      <p:cBhvr>
                                        <p:cTn id="42" dur="26">
                                          <p:stCondLst>
                                            <p:cond delay="1808"/>
                                          </p:stCondLst>
                                        </p:cTn>
                                        <p:tgtEl>
                                          <p:spTgt spid="14344"/>
                                        </p:tgtEl>
                                      </p:cBhvr>
                                      <p:to x="100000" y="95000"/>
                                    </p:animScale>
                                    <p:animScale>
                                      <p:cBhvr>
                                        <p:cTn id="43" dur="166" decel="50000">
                                          <p:stCondLst>
                                            <p:cond delay="1834"/>
                                          </p:stCondLst>
                                        </p:cTn>
                                        <p:tgtEl>
                                          <p:spTgt spid="14344"/>
                                        </p:tgtEl>
                                      </p:cBhvr>
                                      <p:to x="100000" y="100000"/>
                                    </p:animScale>
                                  </p:childTnLst>
                                  <p:subTnLst>
                                    <p:set>
                                      <p:cBhvr override="childStyle">
                                        <p:cTn dur="1" fill="hold" display="0" masterRel="nextClick" afterEffect="1"/>
                                        <p:tgtEl>
                                          <p:spTgt spid="14344"/>
                                        </p:tgtEl>
                                        <p:attrNameLst>
                                          <p:attrName>style.visibility</p:attrName>
                                        </p:attrNameLst>
                                      </p:cBhvr>
                                      <p:to>
                                        <p:strVal val="hidden"/>
                                      </p:to>
                                    </p:set>
                                  </p:sub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
                                            <p:txEl>
                                              <p:pRg st="4" end="4"/>
                                            </p:txEl>
                                          </p:spTgt>
                                        </p:tgtEl>
                                        <p:attrNameLst>
                                          <p:attrName>style.visibility</p:attrName>
                                        </p:attrNameLst>
                                      </p:cBhvr>
                                      <p:to>
                                        <p:strVal val="visible"/>
                                      </p:to>
                                    </p:set>
                                  </p:childTnLst>
                                </p:cTn>
                              </p:par>
                              <p:par>
                                <p:cTn id="48" presetID="6" presetClass="entr" presetSubtype="32" fill="hold" nodeType="withEffect">
                                  <p:stCondLst>
                                    <p:cond delay="0"/>
                                  </p:stCondLst>
                                  <p:childTnLst>
                                    <p:set>
                                      <p:cBhvr>
                                        <p:cTn id="49" dur="1" fill="hold">
                                          <p:stCondLst>
                                            <p:cond delay="0"/>
                                          </p:stCondLst>
                                        </p:cTn>
                                        <p:tgtEl>
                                          <p:spTgt spid="14346"/>
                                        </p:tgtEl>
                                        <p:attrNameLst>
                                          <p:attrName>style.visibility</p:attrName>
                                        </p:attrNameLst>
                                      </p:cBhvr>
                                      <p:to>
                                        <p:strVal val="visible"/>
                                      </p:to>
                                    </p:set>
                                    <p:animEffect transition="in" filter="circle(out)">
                                      <p:cBhvr>
                                        <p:cTn id="50" dur="3000"/>
                                        <p:tgtEl>
                                          <p:spTgt spid="14346"/>
                                        </p:tgtEl>
                                      </p:cBhvr>
                                    </p:animEffect>
                                  </p:childTnLst>
                                  <p:subTnLst>
                                    <p:set>
                                      <p:cBhvr override="childStyle">
                                        <p:cTn dur="1" fill="hold" display="0" masterRel="nextClick" afterEffect="1"/>
                                        <p:tgtEl>
                                          <p:spTgt spid="14346"/>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childTnLst>
                                </p:cTn>
                              </p:par>
                              <p:par>
                                <p:cTn id="55" presetID="47" presetClass="entr" presetSubtype="0" fill="hold" nodeType="withEffect">
                                  <p:stCondLst>
                                    <p:cond delay="0"/>
                                  </p:stCondLst>
                                  <p:childTnLst>
                                    <p:set>
                                      <p:cBhvr>
                                        <p:cTn id="56" dur="1" fill="hold">
                                          <p:stCondLst>
                                            <p:cond delay="0"/>
                                          </p:stCondLst>
                                        </p:cTn>
                                        <p:tgtEl>
                                          <p:spTgt spid="14348"/>
                                        </p:tgtEl>
                                        <p:attrNameLst>
                                          <p:attrName>style.visibility</p:attrName>
                                        </p:attrNameLst>
                                      </p:cBhvr>
                                      <p:to>
                                        <p:strVal val="visible"/>
                                      </p:to>
                                    </p:set>
                                    <p:animEffect transition="in" filter="fade">
                                      <p:cBhvr>
                                        <p:cTn id="57" dur="1000"/>
                                        <p:tgtEl>
                                          <p:spTgt spid="14348"/>
                                        </p:tgtEl>
                                      </p:cBhvr>
                                    </p:animEffect>
                                    <p:anim calcmode="lin" valueType="num">
                                      <p:cBhvr>
                                        <p:cTn id="58" dur="1000" fill="hold"/>
                                        <p:tgtEl>
                                          <p:spTgt spid="14348"/>
                                        </p:tgtEl>
                                        <p:attrNameLst>
                                          <p:attrName>ppt_x</p:attrName>
                                        </p:attrNameLst>
                                      </p:cBhvr>
                                      <p:tavLst>
                                        <p:tav tm="0">
                                          <p:val>
                                            <p:strVal val="#ppt_x"/>
                                          </p:val>
                                        </p:tav>
                                        <p:tav tm="100000">
                                          <p:val>
                                            <p:strVal val="#ppt_x"/>
                                          </p:val>
                                        </p:tav>
                                      </p:tavLst>
                                    </p:anim>
                                    <p:anim calcmode="lin" valueType="num">
                                      <p:cBhvr>
                                        <p:cTn id="59" dur="1000" fill="hold"/>
                                        <p:tgtEl>
                                          <p:spTgt spid="143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922421" y="-110373"/>
            <a:ext cx="10515600" cy="1325563"/>
          </a:xfrm>
        </p:spPr>
        <p:txBody>
          <a:bodyPr>
            <a:normAutofit/>
          </a:bodyPr>
          <a:lstStyle/>
          <a:p>
            <a:pPr algn="ctr"/>
            <a:r>
              <a:rPr lang="he-IL" sz="6000" b="1" dirty="0"/>
              <a:t>הריון והנקה</a:t>
            </a:r>
            <a:endParaRPr lang="he-IL" sz="6000" dirty="0"/>
          </a:p>
        </p:txBody>
      </p:sp>
      <p:sp>
        <p:nvSpPr>
          <p:cNvPr id="3" name="מציין מיקום תוכן 2"/>
          <p:cNvSpPr>
            <a:spLocks noGrp="1"/>
          </p:cNvSpPr>
          <p:nvPr>
            <p:ph idx="1"/>
          </p:nvPr>
        </p:nvSpPr>
        <p:spPr>
          <a:xfrm>
            <a:off x="519363" y="902369"/>
            <a:ext cx="11321716" cy="5378116"/>
          </a:xfrm>
        </p:spPr>
        <p:txBody>
          <a:bodyPr>
            <a:normAutofit fontScale="92500" lnSpcReduction="10000"/>
          </a:bodyPr>
          <a:lstStyle/>
          <a:p>
            <a:r>
              <a:rPr lang="he-IL" dirty="0">
                <a:solidFill>
                  <a:srgbClr val="FF0000"/>
                </a:solidFill>
              </a:rPr>
              <a:t>הצרכים האנרגטיים של כלבה </a:t>
            </a:r>
            <a:r>
              <a:rPr lang="he-IL" u="sng" dirty="0">
                <a:solidFill>
                  <a:srgbClr val="FF0000"/>
                </a:solidFill>
              </a:rPr>
              <a:t>בהריון</a:t>
            </a:r>
            <a:r>
              <a:rPr lang="he-IL" dirty="0">
                <a:solidFill>
                  <a:srgbClr val="FF0000"/>
                </a:solidFill>
              </a:rPr>
              <a:t> אינם משתנים עד לשליש האחרון של </a:t>
            </a:r>
            <a:r>
              <a:rPr lang="he-IL" dirty="0" err="1">
                <a:solidFill>
                  <a:srgbClr val="FF0000"/>
                </a:solidFill>
              </a:rPr>
              <a:t>ההריון</a:t>
            </a:r>
            <a:r>
              <a:rPr lang="he-IL" dirty="0">
                <a:solidFill>
                  <a:srgbClr val="FF0000"/>
                </a:solidFill>
              </a:rPr>
              <a:t>. עודף מזון קודם לכן עלול לגרום להשמנה.</a:t>
            </a:r>
            <a:endParaRPr lang="en-US" dirty="0">
              <a:solidFill>
                <a:srgbClr val="FF0000"/>
              </a:solidFill>
            </a:endParaRPr>
          </a:p>
          <a:p>
            <a:r>
              <a:rPr lang="he-IL" dirty="0">
                <a:solidFill>
                  <a:srgbClr val="FFC000"/>
                </a:solidFill>
              </a:rPr>
              <a:t>ההמלצה היא להעלות את צריכת המזון בכ-15% בכל שבוע החל מהשבוע ה-5 להריון. </a:t>
            </a:r>
            <a:endParaRPr lang="en-US" dirty="0">
              <a:solidFill>
                <a:srgbClr val="FFC000"/>
              </a:solidFill>
            </a:endParaRPr>
          </a:p>
          <a:p>
            <a:r>
              <a:rPr lang="he-IL" dirty="0">
                <a:solidFill>
                  <a:srgbClr val="0070C0"/>
                </a:solidFill>
              </a:rPr>
              <a:t>כלבה עם שגר גדול מאוד, בעלת בטן גדולה, מאבדת לעתים את התיאבון 7-10 ימים קודם להמלטה. במקרים אלו מומלץ להגיש לכלבה ארוחות קטנות מספר רב של פעמים ביום.</a:t>
            </a:r>
            <a:endParaRPr lang="en-US" dirty="0">
              <a:solidFill>
                <a:srgbClr val="0070C0"/>
              </a:solidFill>
            </a:endParaRPr>
          </a:p>
          <a:p>
            <a:r>
              <a:rPr lang="he-IL" dirty="0">
                <a:solidFill>
                  <a:srgbClr val="00B050"/>
                </a:solidFill>
              </a:rPr>
              <a:t>לכלבות קטנות מומלצת </a:t>
            </a:r>
            <a:r>
              <a:rPr lang="he-IL" u="sng" dirty="0">
                <a:solidFill>
                  <a:srgbClr val="00B050"/>
                </a:solidFill>
              </a:rPr>
              <a:t>תוספת סידן</a:t>
            </a:r>
            <a:r>
              <a:rPr lang="he-IL" dirty="0">
                <a:solidFill>
                  <a:srgbClr val="00B050"/>
                </a:solidFill>
              </a:rPr>
              <a:t>.</a:t>
            </a:r>
            <a:endParaRPr lang="en-US" dirty="0">
              <a:solidFill>
                <a:srgbClr val="00B050"/>
              </a:solidFill>
            </a:endParaRPr>
          </a:p>
          <a:p>
            <a:r>
              <a:rPr lang="he-IL" dirty="0">
                <a:solidFill>
                  <a:srgbClr val="7030A0"/>
                </a:solidFill>
              </a:rPr>
              <a:t>בעת </a:t>
            </a:r>
            <a:r>
              <a:rPr lang="he-IL" b="1" dirty="0">
                <a:solidFill>
                  <a:srgbClr val="7030A0"/>
                </a:solidFill>
              </a:rPr>
              <a:t>ההנקה</a:t>
            </a:r>
            <a:r>
              <a:rPr lang="he-IL" dirty="0">
                <a:solidFill>
                  <a:srgbClr val="7030A0"/>
                </a:solidFill>
              </a:rPr>
              <a:t> הכלבה נדרשת לעכל, לספוג ולהפוך את המזון לחלב בעל איכות ובכמות מספקת לגורים. </a:t>
            </a:r>
            <a:endParaRPr lang="en-US" dirty="0">
              <a:solidFill>
                <a:srgbClr val="7030A0"/>
              </a:solidFill>
            </a:endParaRPr>
          </a:p>
          <a:p>
            <a:r>
              <a:rPr lang="he-IL" dirty="0">
                <a:solidFill>
                  <a:srgbClr val="00B0F0"/>
                </a:solidFill>
              </a:rPr>
              <a:t>האנרגיה הנוספת תלויה בגודל הכלבה, בגודל השגר ובגילו. מזון זה צריך להיות מוגש לה במספר ארוחות קטנות.</a:t>
            </a:r>
            <a:endParaRPr lang="en-US" dirty="0">
              <a:solidFill>
                <a:srgbClr val="00B0F0"/>
              </a:solidFill>
            </a:endParaRPr>
          </a:p>
          <a:p>
            <a:r>
              <a:rPr lang="he-IL" dirty="0">
                <a:solidFill>
                  <a:srgbClr val="002060"/>
                </a:solidFill>
              </a:rPr>
              <a:t>חשוב לספק </a:t>
            </a:r>
            <a:r>
              <a:rPr lang="he-IL" u="sng" dirty="0">
                <a:solidFill>
                  <a:srgbClr val="002060"/>
                </a:solidFill>
              </a:rPr>
              <a:t>חלבון</a:t>
            </a:r>
            <a:r>
              <a:rPr lang="he-IL" dirty="0">
                <a:solidFill>
                  <a:srgbClr val="002060"/>
                </a:solidFill>
              </a:rPr>
              <a:t> מאיכות טובה ולא להסתפק רק בתוספי שומן ופחמימות. </a:t>
            </a:r>
            <a:endParaRPr lang="en-US" dirty="0">
              <a:solidFill>
                <a:srgbClr val="002060"/>
              </a:solidFill>
            </a:endParaRPr>
          </a:p>
          <a:p>
            <a:r>
              <a:rPr lang="he-IL" dirty="0">
                <a:solidFill>
                  <a:srgbClr val="92D050"/>
                </a:solidFill>
              </a:rPr>
              <a:t>אין צורך </a:t>
            </a:r>
            <a:r>
              <a:rPr lang="he-IL" dirty="0" err="1">
                <a:solidFill>
                  <a:srgbClr val="92D050"/>
                </a:solidFill>
              </a:rPr>
              <a:t>במינראלים</a:t>
            </a:r>
            <a:r>
              <a:rPr lang="he-IL" dirty="0">
                <a:solidFill>
                  <a:srgbClr val="92D050"/>
                </a:solidFill>
              </a:rPr>
              <a:t> או ויטמינים נוספים.</a:t>
            </a:r>
          </a:p>
        </p:txBody>
      </p:sp>
      <p:pic>
        <p:nvPicPr>
          <p:cNvPr id="17410" name="Picture 2" descr="Image result for puppy mil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969043"/>
            <a:ext cx="2200254" cy="1888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3765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sz="6000" b="1" dirty="0"/>
              <a:t>עבודה</a:t>
            </a:r>
            <a:endParaRPr lang="he-IL" sz="6000" dirty="0"/>
          </a:p>
        </p:txBody>
      </p:sp>
      <p:sp>
        <p:nvSpPr>
          <p:cNvPr id="4" name="Rectangle 1"/>
          <p:cNvSpPr>
            <a:spLocks noGrp="1" noChangeArrowheads="1"/>
          </p:cNvSpPr>
          <p:nvPr>
            <p:ph idx="1"/>
          </p:nvPr>
        </p:nvSpPr>
        <p:spPr bwMode="auto">
          <a:xfrm>
            <a:off x="5960386" y="3893571"/>
            <a:ext cx="27122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1" eaLnBrk="0" fontAlgn="base" latinLnBrk="0" hangingPunct="0">
              <a:lnSpc>
                <a:spcPct val="100000"/>
              </a:lnSpc>
              <a:spcBef>
                <a:spcPct val="0"/>
              </a:spcBef>
              <a:spcAft>
                <a:spcPct val="0"/>
              </a:spcAft>
              <a:buClrTx/>
              <a:buSzTx/>
              <a:buFontTx/>
              <a:buNone/>
              <a:tabLst/>
            </a:pPr>
            <a:r>
              <a:rPr kumimoji="0" lang="he-IL" altLang="he-IL"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he-IL" altLang="he-IL"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 name="מלבן 4"/>
          <p:cNvSpPr/>
          <p:nvPr/>
        </p:nvSpPr>
        <p:spPr>
          <a:xfrm>
            <a:off x="703103" y="1769913"/>
            <a:ext cx="11057021" cy="4678204"/>
          </a:xfrm>
          <a:prstGeom prst="rect">
            <a:avLst/>
          </a:prstGeom>
        </p:spPr>
        <p:txBody>
          <a:bodyPr wrap="square">
            <a:spAutoFit/>
          </a:bodyPr>
          <a:lstStyle/>
          <a:p>
            <a:pPr marL="285750" lvl="0" indent="-285750" algn="just" eaLnBrk="0" fontAlgn="base" hangingPunct="0">
              <a:spcBef>
                <a:spcPct val="0"/>
              </a:spcBef>
              <a:spcAft>
                <a:spcPct val="0"/>
              </a:spcAft>
              <a:buFont typeface="Arial" panose="020B0604020202020204" pitchFamily="34" charset="0"/>
              <a:buChar char="•"/>
            </a:pPr>
            <a:r>
              <a:rPr lang="he-IL" altLang="he-IL" sz="2800" dirty="0">
                <a:solidFill>
                  <a:srgbClr val="92D050"/>
                </a:solidFill>
                <a:latin typeface="Arial" panose="020B0604020202020204" pitchFamily="34" charset="0"/>
                <a:ea typeface="Times New Roman" panose="02020603050405020304" pitchFamily="18" charset="0"/>
              </a:rPr>
              <a:t>קיימים סוגים שונים של עבודות-כלבים (הנחיית עיוורים, שמירה, רועים, מזחלות, משטרה, צבא ועוד). </a:t>
            </a:r>
            <a:endParaRPr lang="en-US" altLang="he-IL" sz="2800" dirty="0">
              <a:solidFill>
                <a:srgbClr val="92D050"/>
              </a:solidFill>
            </a:endParaRPr>
          </a:p>
          <a:p>
            <a:pPr marL="285750" lvl="0" indent="-285750" algn="just" eaLnBrk="0" fontAlgn="base" hangingPunct="0">
              <a:spcBef>
                <a:spcPct val="0"/>
              </a:spcBef>
              <a:spcAft>
                <a:spcPct val="0"/>
              </a:spcAft>
              <a:buFont typeface="Arial" panose="020B0604020202020204" pitchFamily="34" charset="0"/>
              <a:buChar char="•"/>
            </a:pPr>
            <a:r>
              <a:rPr lang="he-IL" altLang="he-IL" sz="2800" dirty="0">
                <a:solidFill>
                  <a:srgbClr val="0070C0"/>
                </a:solidFill>
                <a:latin typeface="Arial" panose="020B0604020202020204" pitchFamily="34" charset="0"/>
                <a:ea typeface="Times New Roman" panose="02020603050405020304" pitchFamily="18" charset="0"/>
              </a:rPr>
              <a:t>הדרישות התזונתיות של כלבים אלו שונות מאוד. למשל, כלב שרץ 5 ק"מ ביום מעלה את צריכת האנרגיה שלו ב-10%.</a:t>
            </a:r>
            <a:endParaRPr lang="en-US" altLang="he-IL" sz="2800" dirty="0">
              <a:solidFill>
                <a:srgbClr val="0070C0"/>
              </a:solidFill>
            </a:endParaRPr>
          </a:p>
          <a:p>
            <a:pPr marL="285750" lvl="0" indent="-285750" algn="just" eaLnBrk="0" fontAlgn="base" hangingPunct="0">
              <a:spcBef>
                <a:spcPct val="0"/>
              </a:spcBef>
              <a:spcAft>
                <a:spcPct val="0"/>
              </a:spcAft>
              <a:buFont typeface="Arial" panose="020B0604020202020204" pitchFamily="34" charset="0"/>
              <a:buChar char="•"/>
            </a:pPr>
            <a:r>
              <a:rPr lang="he-IL" altLang="he-IL" sz="2800" dirty="0">
                <a:solidFill>
                  <a:srgbClr val="FF0000"/>
                </a:solidFill>
                <a:latin typeface="Arial" panose="020B0604020202020204" pitchFamily="34" charset="0"/>
                <a:ea typeface="Times New Roman" panose="02020603050405020304" pitchFamily="18" charset="0"/>
              </a:rPr>
              <a:t>עבודה אינטנסיבית לפרק זמן קצר (מרוץ כלבים, למשל), דורש שימוש בעיקר במאגרי </a:t>
            </a:r>
            <a:r>
              <a:rPr lang="he-IL" altLang="he-IL" sz="2800" dirty="0" err="1">
                <a:solidFill>
                  <a:srgbClr val="FF0000"/>
                </a:solidFill>
                <a:latin typeface="Arial" panose="020B0604020202020204" pitchFamily="34" charset="0"/>
                <a:ea typeface="Times New Roman" panose="02020603050405020304" pitchFamily="18" charset="0"/>
              </a:rPr>
              <a:t>הגליקוגן</a:t>
            </a:r>
            <a:r>
              <a:rPr lang="he-IL" altLang="he-IL" sz="2800" dirty="0">
                <a:solidFill>
                  <a:srgbClr val="FF0000"/>
                </a:solidFill>
                <a:latin typeface="Arial" panose="020B0604020202020204" pitchFamily="34" charset="0"/>
                <a:ea typeface="Times New Roman" panose="02020603050405020304" pitchFamily="18" charset="0"/>
              </a:rPr>
              <a:t>, ולכן הזנת הפחמימות מוגברת</a:t>
            </a:r>
          </a:p>
          <a:p>
            <a:pPr marL="285750" indent="-285750">
              <a:buFont typeface="Arial" panose="020B0604020202020204" pitchFamily="34" charset="0"/>
              <a:buChar char="•"/>
            </a:pPr>
            <a:r>
              <a:rPr lang="he-IL" sz="2800" dirty="0">
                <a:solidFill>
                  <a:srgbClr val="00B0F0"/>
                </a:solidFill>
              </a:rPr>
              <a:t>עבודה ממושכת או בקור עז מדלדלת את מאגרי השומן ודורשת הזנה הולמת.</a:t>
            </a:r>
            <a:endParaRPr lang="en-US" sz="2800" dirty="0">
              <a:solidFill>
                <a:srgbClr val="00B0F0"/>
              </a:solidFill>
            </a:endParaRPr>
          </a:p>
          <a:p>
            <a:pPr marL="285750" indent="-285750">
              <a:buFont typeface="Arial" panose="020B0604020202020204" pitchFamily="34" charset="0"/>
              <a:buChar char="•"/>
            </a:pPr>
            <a:r>
              <a:rPr lang="he-IL" sz="2800" dirty="0">
                <a:solidFill>
                  <a:srgbClr val="7030A0"/>
                </a:solidFill>
              </a:rPr>
              <a:t>אין צורך בתוספת של חלבון, מינרלים או וויטמינים לכלבים עובדים.</a:t>
            </a:r>
            <a:endParaRPr lang="en-US" sz="2800" dirty="0">
              <a:solidFill>
                <a:srgbClr val="7030A0"/>
              </a:solidFill>
            </a:endParaRPr>
          </a:p>
          <a:p>
            <a:pPr marL="285750" indent="-285750">
              <a:buFont typeface="Arial" panose="020B0604020202020204" pitchFamily="34" charset="0"/>
              <a:buChar char="•"/>
            </a:pPr>
            <a:r>
              <a:rPr lang="he-IL" sz="2800" dirty="0">
                <a:solidFill>
                  <a:srgbClr val="C00000"/>
                </a:solidFill>
              </a:rPr>
              <a:t>יש להגיש להם ארוחה קטנה לפני היציאה לעבודה. הארוחה העיקרית צריכה לכלול 2/3 מהמנה היומית ולהינתן לאחר מנוחה.</a:t>
            </a:r>
            <a:endParaRPr lang="en-US" sz="2800" dirty="0">
              <a:solidFill>
                <a:srgbClr val="C00000"/>
              </a:solidFill>
            </a:endParaRPr>
          </a:p>
          <a:p>
            <a:pPr marL="285750" lvl="0" indent="-285750" algn="just" eaLnBrk="0" fontAlgn="base" hangingPunct="0">
              <a:spcBef>
                <a:spcPct val="0"/>
              </a:spcBef>
              <a:spcAft>
                <a:spcPct val="0"/>
              </a:spcAft>
              <a:buFont typeface="Arial" panose="020B0604020202020204" pitchFamily="34" charset="0"/>
              <a:buChar char="•"/>
            </a:pPr>
            <a:endParaRPr lang="he-IL" dirty="0"/>
          </a:p>
        </p:txBody>
      </p:sp>
      <p:pic>
        <p:nvPicPr>
          <p:cNvPr id="18437" name="Picture 5" descr="Image result for working dog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0"/>
            <a:ext cx="5142993" cy="1769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71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u="sng" dirty="0"/>
              <a:t>דרכי הזנת כלבים </a:t>
            </a:r>
            <a:endParaRPr lang="he-IL" sz="6000" dirty="0"/>
          </a:p>
        </p:txBody>
      </p:sp>
      <p:sp>
        <p:nvSpPr>
          <p:cNvPr id="3" name="מציין מיקום תוכן 2"/>
          <p:cNvSpPr>
            <a:spLocks noGrp="1"/>
          </p:cNvSpPr>
          <p:nvPr>
            <p:ph idx="1"/>
          </p:nvPr>
        </p:nvSpPr>
        <p:spPr/>
        <p:txBody>
          <a:bodyPr>
            <a:noAutofit/>
          </a:bodyPr>
          <a:lstStyle/>
          <a:p>
            <a:r>
              <a:rPr lang="he-IL" sz="3600" dirty="0"/>
              <a:t>כלבים מסוגלים לאכול כמעט </a:t>
            </a:r>
            <a:r>
              <a:rPr lang="he-IL" sz="3600" dirty="0" err="1"/>
              <a:t>הכל</a:t>
            </a:r>
            <a:r>
              <a:rPr lang="he-IL" sz="3600" dirty="0"/>
              <a:t>. מספר קולטני הטעם בלשון נמוך יחסית ולכן הם מוכנים לאכול מגוון רחב של מזון. </a:t>
            </a:r>
            <a:endParaRPr lang="en-US" sz="3600" dirty="0"/>
          </a:p>
          <a:p>
            <a:r>
              <a:rPr lang="he-IL" sz="3600" dirty="0"/>
              <a:t>רפלקס ההקאה הוא רגיש ולכן הם מסוגלים לדחות ולהקיא מזון שלא טעים להם.</a:t>
            </a:r>
            <a:endParaRPr lang="en-US" sz="3600" dirty="0"/>
          </a:p>
          <a:p>
            <a:r>
              <a:rPr lang="he-IL" sz="3600" b="1" dirty="0"/>
              <a:t>הזנה מאוזנת</a:t>
            </a:r>
            <a:r>
              <a:rPr lang="he-IL" sz="3600" dirty="0"/>
              <a:t> אינה גורמת לאובדן משקל או מרכיבים של הגוף וכוללת את כל מרכיבי המזון ההכרחיים .</a:t>
            </a:r>
            <a:endParaRPr lang="en-US" sz="3600" dirty="0"/>
          </a:p>
          <a:p>
            <a:r>
              <a:rPr lang="he-IL" sz="3600" dirty="0"/>
              <a:t>היא מאפשרת חיים ארוכים ובריאים יותר ומקטינה את הרגישות למחלות. </a:t>
            </a:r>
            <a:endParaRPr lang="en-US" sz="3600" dirty="0"/>
          </a:p>
          <a:p>
            <a:endParaRPr lang="he-IL" sz="3600" dirty="0"/>
          </a:p>
        </p:txBody>
      </p:sp>
      <p:pic>
        <p:nvPicPr>
          <p:cNvPr id="19458" name="Picture 2" descr="Image result for dog foo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723147" cy="1817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264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wd">
                                    <p:tmAbs val="20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iterate type="wd">
                                    <p:tmAbs val="200"/>
                                  </p:iterate>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iterate type="wd">
                                    <p:tmAbs val="200"/>
                                  </p:iterate>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iterate type="wd">
                                    <p:tmAbs val="200"/>
                                  </p:iterate>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הזנה ביתית</a:t>
            </a:r>
            <a:endParaRPr lang="he-IL" sz="6000" u="sng" dirty="0"/>
          </a:p>
        </p:txBody>
      </p:sp>
      <p:sp>
        <p:nvSpPr>
          <p:cNvPr id="3" name="מציין מיקום תוכן 2"/>
          <p:cNvSpPr>
            <a:spLocks noGrp="1"/>
          </p:cNvSpPr>
          <p:nvPr>
            <p:ph idx="1"/>
          </p:nvPr>
        </p:nvSpPr>
        <p:spPr/>
        <p:txBody>
          <a:bodyPr>
            <a:normAutofit/>
          </a:bodyPr>
          <a:lstStyle/>
          <a:p>
            <a:r>
              <a:rPr lang="he-IL" sz="3200" dirty="0"/>
              <a:t>מחלקים את המזון ל-4 קבוצות עיקריות ע"פ הרכבן ויכולת הניצול שלהן ע"י הגוף: </a:t>
            </a:r>
            <a:endParaRPr lang="en-US" sz="3200" dirty="0"/>
          </a:p>
          <a:p>
            <a:r>
              <a:rPr lang="he-IL" sz="3200" dirty="0"/>
              <a:t>בשר ודגים,</a:t>
            </a:r>
            <a:endParaRPr lang="en-US" sz="3200" dirty="0"/>
          </a:p>
          <a:p>
            <a:r>
              <a:rPr lang="he-IL" sz="3200" dirty="0"/>
              <a:t>מוצרי חלב וביצים,</a:t>
            </a:r>
            <a:endParaRPr lang="en-US" sz="3200" dirty="0"/>
          </a:p>
          <a:p>
            <a:r>
              <a:rPr lang="he-IL" sz="3200" dirty="0"/>
              <a:t>ירקות ודגנים, </a:t>
            </a:r>
            <a:endParaRPr lang="en-US" sz="3200" dirty="0"/>
          </a:p>
          <a:p>
            <a:r>
              <a:rPr lang="he-IL" sz="3200" dirty="0"/>
              <a:t>ושומנים שונים</a:t>
            </a:r>
          </a:p>
          <a:p>
            <a:r>
              <a:rPr lang="he-IL" sz="3200" dirty="0">
                <a:solidFill>
                  <a:srgbClr val="FF0000"/>
                </a:solidFill>
              </a:rPr>
              <a:t>חסרון: קיימת סכנה של יצירת עודף או חוסר באחד מאבות המזון,  קשה מאוד להרכיב דיאטה מאוזנת באמצעות מזון ביתי</a:t>
            </a:r>
          </a:p>
        </p:txBody>
      </p:sp>
      <p:pic>
        <p:nvPicPr>
          <p:cNvPr id="20482" name="Picture 2" descr="Image result for dog food  fish"/>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2249905"/>
            <a:ext cx="2991352" cy="1949116"/>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Image result for dog food egg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564522"/>
            <a:ext cx="5859141" cy="3293478"/>
          </a:xfrm>
          <a:prstGeom prst="rect">
            <a:avLst/>
          </a:prstGeom>
          <a:noFill/>
          <a:extLst>
            <a:ext uri="{909E8E84-426E-40DD-AFC4-6F175D3DCCD1}">
              <a14:hiddenFill xmlns:a14="http://schemas.microsoft.com/office/drawing/2010/main">
                <a:solidFill>
                  <a:srgbClr val="FFFFFF"/>
                </a:solidFill>
              </a14:hiddenFill>
            </a:ext>
          </a:extLst>
        </p:spPr>
      </p:pic>
      <p:pic>
        <p:nvPicPr>
          <p:cNvPr id="20486" name="Picture 6" descr="Image result for dog food vegetabl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143250"/>
            <a:ext cx="5429250" cy="3714750"/>
          </a:xfrm>
          <a:prstGeom prst="rect">
            <a:avLst/>
          </a:prstGeom>
          <a:noFill/>
          <a:extLst>
            <a:ext uri="{909E8E84-426E-40DD-AFC4-6F175D3DCCD1}">
              <a14:hiddenFill xmlns:a14="http://schemas.microsoft.com/office/drawing/2010/main">
                <a:solidFill>
                  <a:srgbClr val="FFFFFF"/>
                </a:solidFill>
              </a14:hiddenFill>
            </a:ext>
          </a:extLst>
        </p:spPr>
      </p:pic>
      <p:pic>
        <p:nvPicPr>
          <p:cNvPr id="20488" name="Picture 8" descr="Related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065" y="1517232"/>
            <a:ext cx="4903120" cy="3414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834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2" presetClass="entr" presetSubtype="6" fill="hold" nodeType="withEffect">
                                  <p:stCondLst>
                                    <p:cond delay="0"/>
                                  </p:stCondLst>
                                  <p:childTnLst>
                                    <p:set>
                                      <p:cBhvr>
                                        <p:cTn id="12" dur="1" fill="hold">
                                          <p:stCondLst>
                                            <p:cond delay="0"/>
                                          </p:stCondLst>
                                        </p:cTn>
                                        <p:tgtEl>
                                          <p:spTgt spid="20482"/>
                                        </p:tgtEl>
                                        <p:attrNameLst>
                                          <p:attrName>style.visibility</p:attrName>
                                        </p:attrNameLst>
                                      </p:cBhvr>
                                      <p:to>
                                        <p:strVal val="visible"/>
                                      </p:to>
                                    </p:set>
                                    <p:anim calcmode="lin" valueType="num">
                                      <p:cBhvr additive="base">
                                        <p:cTn id="13" dur="3000" fill="hold"/>
                                        <p:tgtEl>
                                          <p:spTgt spid="20482"/>
                                        </p:tgtEl>
                                        <p:attrNameLst>
                                          <p:attrName>ppt_x</p:attrName>
                                        </p:attrNameLst>
                                      </p:cBhvr>
                                      <p:tavLst>
                                        <p:tav tm="0">
                                          <p:val>
                                            <p:strVal val="1+#ppt_w/2"/>
                                          </p:val>
                                        </p:tav>
                                        <p:tav tm="100000">
                                          <p:val>
                                            <p:strVal val="#ppt_x"/>
                                          </p:val>
                                        </p:tav>
                                      </p:tavLst>
                                    </p:anim>
                                    <p:anim calcmode="lin" valueType="num">
                                      <p:cBhvr additive="base">
                                        <p:cTn id="14" dur="3000" fill="hold"/>
                                        <p:tgtEl>
                                          <p:spTgt spid="20482"/>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20482"/>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6" presetClass="entr" presetSubtype="16" fill="hold" nodeType="withEffect">
                                  <p:stCondLst>
                                    <p:cond delay="0"/>
                                  </p:stCondLst>
                                  <p:childTnLst>
                                    <p:set>
                                      <p:cBhvr>
                                        <p:cTn id="20" dur="1" fill="hold">
                                          <p:stCondLst>
                                            <p:cond delay="0"/>
                                          </p:stCondLst>
                                        </p:cTn>
                                        <p:tgtEl>
                                          <p:spTgt spid="20484"/>
                                        </p:tgtEl>
                                        <p:attrNameLst>
                                          <p:attrName>style.visibility</p:attrName>
                                        </p:attrNameLst>
                                      </p:cBhvr>
                                      <p:to>
                                        <p:strVal val="visible"/>
                                      </p:to>
                                    </p:set>
                                    <p:animEffect transition="in" filter="circle(in)">
                                      <p:cBhvr>
                                        <p:cTn id="21" dur="2000"/>
                                        <p:tgtEl>
                                          <p:spTgt spid="20484"/>
                                        </p:tgtEl>
                                      </p:cBhvr>
                                    </p:animEffect>
                                  </p:childTnLst>
                                  <p:subTnLst>
                                    <p:set>
                                      <p:cBhvr override="childStyle">
                                        <p:cTn dur="1" fill="hold" display="0" masterRel="nextClick" afterEffect="1"/>
                                        <p:tgtEl>
                                          <p:spTgt spid="20484"/>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childTnLst>
                                </p:cTn>
                              </p:par>
                              <p:par>
                                <p:cTn id="26" presetID="16" presetClass="entr" presetSubtype="37" fill="hold" nodeType="withEffect">
                                  <p:stCondLst>
                                    <p:cond delay="0"/>
                                  </p:stCondLst>
                                  <p:childTnLst>
                                    <p:set>
                                      <p:cBhvr>
                                        <p:cTn id="27" dur="1" fill="hold">
                                          <p:stCondLst>
                                            <p:cond delay="0"/>
                                          </p:stCondLst>
                                        </p:cTn>
                                        <p:tgtEl>
                                          <p:spTgt spid="20486"/>
                                        </p:tgtEl>
                                        <p:attrNameLst>
                                          <p:attrName>style.visibility</p:attrName>
                                        </p:attrNameLst>
                                      </p:cBhvr>
                                      <p:to>
                                        <p:strVal val="visible"/>
                                      </p:to>
                                    </p:set>
                                    <p:animEffect transition="in" filter="barn(outVertical)">
                                      <p:cBhvr>
                                        <p:cTn id="28" dur="3000"/>
                                        <p:tgtEl>
                                          <p:spTgt spid="20486"/>
                                        </p:tgtEl>
                                      </p:cBhvr>
                                    </p:animEffect>
                                  </p:childTnLst>
                                  <p:subTnLst>
                                    <p:set>
                                      <p:cBhvr override="childStyle">
                                        <p:cTn dur="1" fill="hold" display="0" masterRel="nextClick" afterEffect="1"/>
                                        <p:tgtEl>
                                          <p:spTgt spid="20486"/>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childTnLst>
                                </p:cTn>
                              </p:par>
                              <p:par>
                                <p:cTn id="33" presetID="16" presetClass="entr" presetSubtype="42" fill="hold" nodeType="withEffect">
                                  <p:stCondLst>
                                    <p:cond delay="0"/>
                                  </p:stCondLst>
                                  <p:childTnLst>
                                    <p:set>
                                      <p:cBhvr>
                                        <p:cTn id="34" dur="1" fill="hold">
                                          <p:stCondLst>
                                            <p:cond delay="0"/>
                                          </p:stCondLst>
                                        </p:cTn>
                                        <p:tgtEl>
                                          <p:spTgt spid="20488"/>
                                        </p:tgtEl>
                                        <p:attrNameLst>
                                          <p:attrName>style.visibility</p:attrName>
                                        </p:attrNameLst>
                                      </p:cBhvr>
                                      <p:to>
                                        <p:strVal val="visible"/>
                                      </p:to>
                                    </p:set>
                                    <p:animEffect transition="in" filter="barn(outHorizontal)">
                                      <p:cBhvr>
                                        <p:cTn id="35" dur="3000"/>
                                        <p:tgtEl>
                                          <p:spTgt spid="20488"/>
                                        </p:tgtEl>
                                      </p:cBhvr>
                                    </p:animEffect>
                                  </p:childTnLst>
                                  <p:subTnLst>
                                    <p:set>
                                      <p:cBhvr override="childStyle">
                                        <p:cTn dur="1" fill="hold" display="0" masterRel="nextClick" afterEffect="1"/>
                                        <p:tgtEl>
                                          <p:spTgt spid="20488"/>
                                        </p:tgtEl>
                                        <p:attrNameLst>
                                          <p:attrName>style.visibility</p:attrName>
                                        </p:attrNameLst>
                                      </p:cBhvr>
                                      <p:to>
                                        <p:strVal val="hidden"/>
                                      </p:to>
                                    </p:set>
                                  </p:sub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iterate type="wd">
                                    <p:tmAbs val="200"/>
                                  </p:iterate>
                                  <p:childTnLst>
                                    <p:set>
                                      <p:cBhvr>
                                        <p:cTn id="39"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38200" y="0"/>
            <a:ext cx="10515600" cy="1325563"/>
          </a:xfrm>
        </p:spPr>
        <p:txBody>
          <a:bodyPr>
            <a:noAutofit/>
          </a:bodyPr>
          <a:lstStyle/>
          <a:p>
            <a:pPr algn="ctr"/>
            <a:r>
              <a:rPr lang="he-IL" sz="6000" b="1" u="sng" dirty="0"/>
              <a:t>מזון יבש</a:t>
            </a:r>
            <a:endParaRPr lang="he-IL" sz="6000" dirty="0"/>
          </a:p>
        </p:txBody>
      </p:sp>
      <p:pic>
        <p:nvPicPr>
          <p:cNvPr id="21506" name="Picture 2" descr="Image result for dog food dr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306" y="4331368"/>
            <a:ext cx="4077418" cy="2422108"/>
          </a:xfrm>
          <a:prstGeom prst="rect">
            <a:avLst/>
          </a:prstGeom>
          <a:noFill/>
          <a:extLst>
            <a:ext uri="{909E8E84-426E-40DD-AFC4-6F175D3DCCD1}">
              <a14:hiddenFill xmlns:a14="http://schemas.microsoft.com/office/drawing/2010/main">
                <a:solidFill>
                  <a:srgbClr val="FFFFFF"/>
                </a:solidFill>
              </a14:hiddenFill>
            </a:ext>
          </a:extLst>
        </p:spPr>
      </p:pic>
      <p:sp>
        <p:nvSpPr>
          <p:cNvPr id="3" name="מציין מיקום תוכן 2"/>
          <p:cNvSpPr>
            <a:spLocks noGrp="1"/>
          </p:cNvSpPr>
          <p:nvPr>
            <p:ph idx="1"/>
          </p:nvPr>
        </p:nvSpPr>
        <p:spPr>
          <a:xfrm>
            <a:off x="838200" y="1130968"/>
            <a:ext cx="10515600" cy="5426243"/>
          </a:xfrm>
        </p:spPr>
        <p:txBody>
          <a:bodyPr>
            <a:noAutofit/>
          </a:bodyPr>
          <a:lstStyle/>
          <a:p>
            <a:r>
              <a:rPr lang="he-IL" sz="3200" dirty="0">
                <a:solidFill>
                  <a:srgbClr val="0070C0"/>
                </a:solidFill>
              </a:rPr>
              <a:t>הנפוץ ביותר בארץ. </a:t>
            </a:r>
            <a:endParaRPr lang="en-US" sz="3200" dirty="0">
              <a:solidFill>
                <a:srgbClr val="0070C0"/>
              </a:solidFill>
            </a:endParaRPr>
          </a:p>
          <a:p>
            <a:r>
              <a:rPr lang="he-IL" sz="3200" dirty="0">
                <a:solidFill>
                  <a:srgbClr val="0070C0"/>
                </a:solidFill>
              </a:rPr>
              <a:t>בעל </a:t>
            </a:r>
            <a:r>
              <a:rPr lang="he-IL" sz="3200" u="sng" dirty="0">
                <a:solidFill>
                  <a:srgbClr val="0070C0"/>
                </a:solidFill>
              </a:rPr>
              <a:t>חיי מדף ארוכים</a:t>
            </a:r>
            <a:r>
              <a:rPr lang="he-IL" sz="3200" dirty="0">
                <a:solidFill>
                  <a:srgbClr val="0070C0"/>
                </a:solidFill>
              </a:rPr>
              <a:t> ויחזיק מספר חודשים במקום קריר ויבש. </a:t>
            </a:r>
            <a:endParaRPr lang="en-US" sz="3200" dirty="0">
              <a:solidFill>
                <a:srgbClr val="0070C0"/>
              </a:solidFill>
            </a:endParaRPr>
          </a:p>
          <a:p>
            <a:r>
              <a:rPr lang="he-IL" sz="3200" dirty="0">
                <a:solidFill>
                  <a:srgbClr val="0070C0"/>
                </a:solidFill>
              </a:rPr>
              <a:t>מורכב בעיקר מדגנים וחלבון מהחי או מהצומח הנפוץ ביותר בארץ. </a:t>
            </a:r>
            <a:endParaRPr lang="en-US" sz="3200" dirty="0">
              <a:solidFill>
                <a:srgbClr val="0070C0"/>
              </a:solidFill>
            </a:endParaRPr>
          </a:p>
          <a:p>
            <a:r>
              <a:rPr lang="he-IL" sz="3200" dirty="0">
                <a:solidFill>
                  <a:srgbClr val="0070C0"/>
                </a:solidFill>
              </a:rPr>
              <a:t>בעל </a:t>
            </a:r>
            <a:r>
              <a:rPr lang="he-IL" sz="3200" u="sng" dirty="0">
                <a:solidFill>
                  <a:srgbClr val="0070C0"/>
                </a:solidFill>
              </a:rPr>
              <a:t>חיי מדף ארוכים</a:t>
            </a:r>
            <a:r>
              <a:rPr lang="he-IL" sz="3200" dirty="0">
                <a:solidFill>
                  <a:srgbClr val="0070C0"/>
                </a:solidFill>
              </a:rPr>
              <a:t> ויחזיק מספר חודשים במקום קריר ויבש. </a:t>
            </a:r>
            <a:endParaRPr lang="en-US" sz="3200" dirty="0">
              <a:solidFill>
                <a:srgbClr val="0070C0"/>
              </a:solidFill>
            </a:endParaRPr>
          </a:p>
          <a:p>
            <a:r>
              <a:rPr lang="he-IL" sz="3200" dirty="0">
                <a:solidFill>
                  <a:srgbClr val="0070C0"/>
                </a:solidFill>
              </a:rPr>
              <a:t>מורכב בעיקר מדגנים וחלבון מהחי או מהצומח</a:t>
            </a:r>
          </a:p>
          <a:p>
            <a:r>
              <a:rPr lang="he-IL" sz="3200" dirty="0">
                <a:solidFill>
                  <a:srgbClr val="0070C0"/>
                </a:solidFill>
              </a:rPr>
              <a:t>מוסיפים לו באופן מלאכותי שומן ויטמינים ומינרלים.</a:t>
            </a:r>
            <a:endParaRPr lang="en-US" sz="3200" dirty="0">
              <a:solidFill>
                <a:srgbClr val="0070C0"/>
              </a:solidFill>
            </a:endParaRPr>
          </a:p>
          <a:p>
            <a:r>
              <a:rPr lang="he-IL" sz="3200" dirty="0">
                <a:solidFill>
                  <a:srgbClr val="0070C0"/>
                </a:solidFill>
              </a:rPr>
              <a:t>בעל ריכוז </a:t>
            </a:r>
            <a:r>
              <a:rPr lang="he-IL" sz="3200" u="sng" dirty="0">
                <a:solidFill>
                  <a:srgbClr val="0070C0"/>
                </a:solidFill>
              </a:rPr>
              <a:t>רכיבי מזון ואנרגיה גבוהים</a:t>
            </a:r>
            <a:r>
              <a:rPr lang="he-IL" sz="3200" dirty="0">
                <a:solidFill>
                  <a:srgbClr val="0070C0"/>
                </a:solidFill>
              </a:rPr>
              <a:t> יחסית.</a:t>
            </a:r>
            <a:endParaRPr lang="en-US" sz="3200" dirty="0">
              <a:solidFill>
                <a:srgbClr val="0070C0"/>
              </a:solidFill>
            </a:endParaRPr>
          </a:p>
          <a:p>
            <a:r>
              <a:rPr lang="he-IL" sz="3200" u="sng" dirty="0">
                <a:solidFill>
                  <a:srgbClr val="FF0000"/>
                </a:solidFill>
              </a:rPr>
              <a:t>מידת הנעכלות</a:t>
            </a:r>
            <a:r>
              <a:rPr lang="he-IL" sz="3200" dirty="0">
                <a:solidFill>
                  <a:srgbClr val="FF0000"/>
                </a:solidFill>
              </a:rPr>
              <a:t> שלו נמוכה יותר יחסית. </a:t>
            </a:r>
            <a:endParaRPr lang="en-US" sz="3200" dirty="0">
              <a:solidFill>
                <a:srgbClr val="FF0000"/>
              </a:solidFill>
            </a:endParaRPr>
          </a:p>
          <a:p>
            <a:r>
              <a:rPr lang="he-IL" sz="3200" dirty="0">
                <a:solidFill>
                  <a:srgbClr val="FF0000"/>
                </a:solidFill>
              </a:rPr>
              <a:t>פחות טעים לעומת מזונות רטובים</a:t>
            </a:r>
          </a:p>
        </p:txBody>
      </p:sp>
    </p:spTree>
    <p:extLst>
      <p:ext uri="{BB962C8B-B14F-4D97-AF65-F5344CB8AC3E}">
        <p14:creationId xmlns:p14="http://schemas.microsoft.com/office/powerpoint/2010/main" val="2390650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38200" y="75406"/>
            <a:ext cx="10515600" cy="1325563"/>
          </a:xfrm>
        </p:spPr>
        <p:txBody>
          <a:bodyPr>
            <a:noAutofit/>
          </a:bodyPr>
          <a:lstStyle/>
          <a:p>
            <a:pPr algn="ctr"/>
            <a:r>
              <a:rPr lang="he-IL" sz="6000" b="1" dirty="0"/>
              <a:t>מזון לח</a:t>
            </a:r>
            <a:endParaRPr lang="he-IL" sz="6000" dirty="0"/>
          </a:p>
        </p:txBody>
      </p:sp>
      <p:pic>
        <p:nvPicPr>
          <p:cNvPr id="22530" name="Picture 2" descr="Image result for dog food w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495347"/>
            <a:ext cx="4882816" cy="2362653"/>
          </a:xfrm>
          <a:prstGeom prst="rect">
            <a:avLst/>
          </a:prstGeom>
          <a:noFill/>
          <a:extLst>
            <a:ext uri="{909E8E84-426E-40DD-AFC4-6F175D3DCCD1}">
              <a14:hiddenFill xmlns:a14="http://schemas.microsoft.com/office/drawing/2010/main">
                <a:solidFill>
                  <a:srgbClr val="FFFFFF"/>
                </a:solidFill>
              </a14:hiddenFill>
            </a:ext>
          </a:extLst>
        </p:spPr>
      </p:pic>
      <p:sp>
        <p:nvSpPr>
          <p:cNvPr id="3" name="מציין מיקום תוכן 2"/>
          <p:cNvSpPr>
            <a:spLocks noGrp="1"/>
          </p:cNvSpPr>
          <p:nvPr>
            <p:ph idx="1"/>
          </p:nvPr>
        </p:nvSpPr>
        <p:spPr>
          <a:xfrm>
            <a:off x="922421" y="1139825"/>
            <a:ext cx="10515600" cy="4767680"/>
          </a:xfrm>
        </p:spPr>
        <p:txBody>
          <a:bodyPr/>
          <a:lstStyle/>
          <a:p>
            <a:r>
              <a:rPr lang="he-IL" sz="3600" dirty="0">
                <a:solidFill>
                  <a:srgbClr val="0070C0"/>
                </a:solidFill>
              </a:rPr>
              <a:t>מזון הארוז בקופסאות שימורים (פלסטיק או אלומיניום). </a:t>
            </a:r>
            <a:endParaRPr lang="en-US" sz="3600" dirty="0">
              <a:solidFill>
                <a:srgbClr val="0070C0"/>
              </a:solidFill>
            </a:endParaRPr>
          </a:p>
          <a:p>
            <a:r>
              <a:rPr lang="he-IL" sz="3600" dirty="0">
                <a:solidFill>
                  <a:srgbClr val="0070C0"/>
                </a:solidFill>
              </a:rPr>
              <a:t>מזון טעים ואטרקטיבי, במיוחד טעמי בשר או דגים. </a:t>
            </a:r>
            <a:endParaRPr lang="en-US" sz="3600" dirty="0">
              <a:solidFill>
                <a:srgbClr val="0070C0"/>
              </a:solidFill>
            </a:endParaRPr>
          </a:p>
          <a:p>
            <a:r>
              <a:rPr lang="he-IL" sz="3600" u="sng" dirty="0">
                <a:solidFill>
                  <a:srgbClr val="0070C0"/>
                </a:solidFill>
              </a:rPr>
              <a:t>מידת הנעכלות</a:t>
            </a:r>
            <a:r>
              <a:rPr lang="he-IL" sz="3600" dirty="0">
                <a:solidFill>
                  <a:srgbClr val="0070C0"/>
                </a:solidFill>
              </a:rPr>
              <a:t> שלו והרכבו התזונתי טובים מאוד</a:t>
            </a:r>
            <a:endParaRPr lang="en-US" sz="3600" dirty="0">
              <a:solidFill>
                <a:srgbClr val="0070C0"/>
              </a:solidFill>
            </a:endParaRPr>
          </a:p>
          <a:p>
            <a:r>
              <a:rPr lang="he-IL" sz="3600" dirty="0">
                <a:solidFill>
                  <a:srgbClr val="0070C0"/>
                </a:solidFill>
              </a:rPr>
              <a:t>נוח </a:t>
            </a:r>
            <a:r>
              <a:rPr lang="he-IL" sz="3600" u="sng" dirty="0">
                <a:solidFill>
                  <a:srgbClr val="0070C0"/>
                </a:solidFill>
              </a:rPr>
              <a:t>לשימור לזמן ממושך</a:t>
            </a:r>
            <a:r>
              <a:rPr lang="he-IL" sz="3600" dirty="0">
                <a:solidFill>
                  <a:srgbClr val="0070C0"/>
                </a:solidFill>
              </a:rPr>
              <a:t> ללא תנאי אחסון מיוחדים.</a:t>
            </a:r>
            <a:endParaRPr lang="en-US" sz="3600" dirty="0">
              <a:solidFill>
                <a:srgbClr val="0070C0"/>
              </a:solidFill>
            </a:endParaRPr>
          </a:p>
          <a:p>
            <a:r>
              <a:rPr lang="he-IL" sz="3600" dirty="0">
                <a:solidFill>
                  <a:srgbClr val="FF0000"/>
                </a:solidFill>
              </a:rPr>
              <a:t>תכולת </a:t>
            </a:r>
            <a:r>
              <a:rPr lang="he-IL" sz="3600" u="sng" dirty="0">
                <a:solidFill>
                  <a:srgbClr val="FF0000"/>
                </a:solidFill>
              </a:rPr>
              <a:t>האנרגיה </a:t>
            </a:r>
            <a:r>
              <a:rPr lang="he-IL" sz="3600" dirty="0">
                <a:solidFill>
                  <a:srgbClr val="FF0000"/>
                </a:solidFill>
              </a:rPr>
              <a:t>בו נמוכה יחסית ולכן דרושה הגשת כמות גדולה יחסית. התוצאה היא מחיר גבוה למנת מזון, במיוחד בכלבים גדולים. </a:t>
            </a:r>
            <a:endParaRPr lang="en-US" sz="3600" dirty="0">
              <a:solidFill>
                <a:srgbClr val="FF0000"/>
              </a:solidFill>
            </a:endParaRPr>
          </a:p>
          <a:p>
            <a:endParaRPr lang="he-IL" dirty="0"/>
          </a:p>
        </p:txBody>
      </p:sp>
    </p:spTree>
    <p:extLst>
      <p:ext uri="{BB962C8B-B14F-4D97-AF65-F5344CB8AC3E}">
        <p14:creationId xmlns:p14="http://schemas.microsoft.com/office/powerpoint/2010/main" val="2157937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sz="6000" b="1" dirty="0"/>
              <a:t>שתיה</a:t>
            </a:r>
          </a:p>
        </p:txBody>
      </p:sp>
      <p:sp>
        <p:nvSpPr>
          <p:cNvPr id="3" name="מציין מיקום תוכן 2"/>
          <p:cNvSpPr>
            <a:spLocks noGrp="1"/>
          </p:cNvSpPr>
          <p:nvPr>
            <p:ph idx="1"/>
          </p:nvPr>
        </p:nvSpPr>
        <p:spPr/>
        <p:txBody>
          <a:bodyPr/>
          <a:lstStyle/>
          <a:p>
            <a:pPr>
              <a:lnSpc>
                <a:spcPct val="150000"/>
              </a:lnSpc>
            </a:pPr>
            <a:r>
              <a:rPr lang="he-IL" sz="4400" dirty="0">
                <a:solidFill>
                  <a:srgbClr val="FF0000"/>
                </a:solidFill>
              </a:rPr>
              <a:t>הכלב מאבד מים בשתן ובצואה. דרך הלחתה ודרך הזעה בכפות הרגליים. יש לספק לכלב </a:t>
            </a:r>
            <a:r>
              <a:rPr lang="he-IL" sz="4400" u="sng" dirty="0">
                <a:solidFill>
                  <a:srgbClr val="FF0000"/>
                </a:solidFill>
              </a:rPr>
              <a:t>גישה חופשית למים טריים ונקיים</a:t>
            </a:r>
            <a:r>
              <a:rPr lang="he-IL" sz="4400" dirty="0">
                <a:solidFill>
                  <a:srgbClr val="FF0000"/>
                </a:solidFill>
              </a:rPr>
              <a:t>.</a:t>
            </a:r>
            <a:endParaRPr lang="en-US" sz="4400" dirty="0">
              <a:solidFill>
                <a:srgbClr val="FF0000"/>
              </a:solidFill>
            </a:endParaRPr>
          </a:p>
          <a:p>
            <a:pPr marL="0" indent="0">
              <a:buNone/>
            </a:pPr>
            <a:endParaRPr lang="he-IL" dirty="0"/>
          </a:p>
        </p:txBody>
      </p:sp>
      <p:pic>
        <p:nvPicPr>
          <p:cNvPr id="23554" name="Picture 2" descr="Image result for dog water bowl fountai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717759"/>
            <a:ext cx="3645568" cy="364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102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wd">
                                    <p:tmAbs val="20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50900" y="193675"/>
            <a:ext cx="10515600" cy="1325563"/>
          </a:xfrm>
        </p:spPr>
        <p:txBody>
          <a:bodyPr/>
          <a:lstStyle/>
          <a:p>
            <a:pPr algn="ctr"/>
            <a:r>
              <a:rPr lang="he-IL" sz="6000" b="1" dirty="0"/>
              <a:t>מזון</a:t>
            </a:r>
          </a:p>
        </p:txBody>
      </p:sp>
      <p:sp>
        <p:nvSpPr>
          <p:cNvPr id="3" name="מציין מיקום תוכן 2"/>
          <p:cNvSpPr>
            <a:spLocks noGrp="1"/>
          </p:cNvSpPr>
          <p:nvPr>
            <p:ph idx="1"/>
          </p:nvPr>
        </p:nvSpPr>
        <p:spPr>
          <a:xfrm>
            <a:off x="228600" y="1431925"/>
            <a:ext cx="11811000" cy="4351338"/>
          </a:xfrm>
        </p:spPr>
        <p:txBody>
          <a:bodyPr>
            <a:normAutofit lnSpcReduction="10000"/>
          </a:bodyPr>
          <a:lstStyle/>
          <a:p>
            <a:r>
              <a:rPr lang="he-IL" sz="3600" dirty="0"/>
              <a:t>המזון מתפרק במערכת העיכול ומועבר באמצעות מערכת הדם אל כל תאי הגוף. תאי הגוף מנצלים את המזון לבניית מרכיבי התא ולהפקת אנרגיה. בעל החיים משתמש באנרגיה לעבודת שרירים, לבניית רקמות ולשמירת חום הגוף. </a:t>
            </a:r>
            <a:endParaRPr lang="en-US" sz="3600" dirty="0"/>
          </a:p>
          <a:p>
            <a:r>
              <a:rPr lang="he-IL" sz="3600" dirty="0">
                <a:solidFill>
                  <a:srgbClr val="FF0000"/>
                </a:solidFill>
              </a:rPr>
              <a:t>רכיבי המזון הם: פחמימות, שומנים וחלבונים ( אבות המזון), </a:t>
            </a:r>
          </a:p>
          <a:p>
            <a:r>
              <a:rPr lang="he-IL" sz="3600" dirty="0">
                <a:solidFill>
                  <a:srgbClr val="00B050"/>
                </a:solidFill>
              </a:rPr>
              <a:t>ויטמינים </a:t>
            </a:r>
          </a:p>
          <a:p>
            <a:r>
              <a:rPr lang="he-IL" sz="3600" dirty="0">
                <a:solidFill>
                  <a:srgbClr val="C00000"/>
                </a:solidFill>
              </a:rPr>
              <a:t>מינרלים</a:t>
            </a:r>
            <a:r>
              <a:rPr lang="he-IL" sz="3600" dirty="0"/>
              <a:t> </a:t>
            </a:r>
          </a:p>
          <a:p>
            <a:r>
              <a:rPr lang="he-IL" sz="3600" dirty="0">
                <a:solidFill>
                  <a:srgbClr val="0070C0"/>
                </a:solidFill>
              </a:rPr>
              <a:t>מים.</a:t>
            </a:r>
            <a:endParaRPr lang="en-US" sz="3600" dirty="0">
              <a:solidFill>
                <a:srgbClr val="0070C0"/>
              </a:solidFill>
            </a:endParaRPr>
          </a:p>
          <a:p>
            <a:endParaRPr lang="he-IL" dirty="0"/>
          </a:p>
        </p:txBody>
      </p:sp>
      <p:pic>
        <p:nvPicPr>
          <p:cNvPr id="31746" name="Picture 2" descr="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t="14036"/>
          <a:stretch/>
        </p:blipFill>
        <p:spPr bwMode="auto">
          <a:xfrm>
            <a:off x="-1" y="3924300"/>
            <a:ext cx="4725257" cy="3097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863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wd">
                                    <p:tmAbs val="20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3071665" y="193204"/>
            <a:ext cx="6512511" cy="114300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r>
              <a:rPr lang="he-IL" sz="6000" dirty="0"/>
              <a:t>פחמימות/ סוכרים</a:t>
            </a:r>
          </a:p>
        </p:txBody>
      </p:sp>
      <p:sp>
        <p:nvSpPr>
          <p:cNvPr id="3" name="מציין מיקום תוכן 2"/>
          <p:cNvSpPr txBox="1">
            <a:spLocks/>
          </p:cNvSpPr>
          <p:nvPr/>
        </p:nvSpPr>
        <p:spPr>
          <a:xfrm>
            <a:off x="192505" y="1564105"/>
            <a:ext cx="11225463" cy="4925507"/>
          </a:xfrm>
          <a:prstGeom prst="rect">
            <a:avLst/>
          </a:prstGeom>
        </p:spPr>
        <p:txBody>
          <a:bodyPr>
            <a:normAutofit fontScale="92500" lnSpcReduction="20000"/>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he-IL" sz="3200" b="1" dirty="0">
                <a:solidFill>
                  <a:schemeClr val="tx1"/>
                </a:solidFill>
              </a:rPr>
              <a:t>חד סוכר (גלוקוז) / דו סוכר / רב סוכר</a:t>
            </a:r>
            <a:endParaRPr lang="he-IL" sz="3200" b="1" u="sng" dirty="0">
              <a:solidFill>
                <a:schemeClr val="tx1"/>
              </a:solidFill>
            </a:endParaRPr>
          </a:p>
          <a:p>
            <a:pPr marL="45720" indent="0">
              <a:buNone/>
            </a:pPr>
            <a:r>
              <a:rPr lang="he-IL" sz="3200" b="1" u="sng" dirty="0">
                <a:solidFill>
                  <a:schemeClr val="tx1"/>
                </a:solidFill>
              </a:rPr>
              <a:t>תפקידים</a:t>
            </a:r>
            <a:r>
              <a:rPr lang="he-IL" sz="3200" b="1" dirty="0">
                <a:solidFill>
                  <a:schemeClr val="tx1"/>
                </a:solidFill>
              </a:rPr>
              <a:t>:</a:t>
            </a:r>
          </a:p>
          <a:p>
            <a:pPr marL="45720" indent="0">
              <a:buNone/>
            </a:pPr>
            <a:r>
              <a:rPr lang="he-IL" sz="3200" b="1" dirty="0">
                <a:solidFill>
                  <a:schemeClr val="tx1"/>
                </a:solidFill>
              </a:rPr>
              <a:t>1. מקור עיקרי לאנרגיה זמינה – שימוש בגלוקוז להפקת אנרגיה.</a:t>
            </a:r>
          </a:p>
          <a:p>
            <a:pPr marL="45720" indent="0">
              <a:buNone/>
            </a:pPr>
            <a:r>
              <a:rPr lang="he-IL" sz="3200" b="1" dirty="0">
                <a:solidFill>
                  <a:schemeClr val="tx1"/>
                </a:solidFill>
              </a:rPr>
              <a:t>2. חומרי תשמורת – שרשראות ארוכות של רבי סוכרים, בשעת הצורך מתפרקים לחד סוכרים (גלוקוז).</a:t>
            </a:r>
          </a:p>
          <a:p>
            <a:pPr marL="45720" indent="0">
              <a:buNone/>
            </a:pPr>
            <a:r>
              <a:rPr lang="he-IL" sz="3200" b="1" dirty="0">
                <a:solidFill>
                  <a:schemeClr val="tx1"/>
                </a:solidFill>
              </a:rPr>
              <a:t>* חומר התשמורת בבע"ח – </a:t>
            </a:r>
            <a:r>
              <a:rPr lang="he-IL" sz="3200" b="1" dirty="0" err="1">
                <a:solidFill>
                  <a:schemeClr val="tx1"/>
                </a:solidFill>
              </a:rPr>
              <a:t>גליקוגן</a:t>
            </a:r>
            <a:r>
              <a:rPr lang="he-IL" sz="3200" b="1" dirty="0">
                <a:solidFill>
                  <a:schemeClr val="tx1"/>
                </a:solidFill>
              </a:rPr>
              <a:t> – נאגר בכבד ובשרירים (אינסולין).</a:t>
            </a:r>
          </a:p>
          <a:p>
            <a:pPr marL="45720" indent="0">
              <a:buNone/>
            </a:pPr>
            <a:r>
              <a:rPr lang="he-IL" sz="3200" b="1" dirty="0">
                <a:solidFill>
                  <a:schemeClr val="tx1"/>
                </a:solidFill>
              </a:rPr>
              <a:t>* חומר התשמורת בצמחים – תאית / עמילן.</a:t>
            </a:r>
          </a:p>
          <a:p>
            <a:pPr marL="45720" indent="0">
              <a:buNone/>
            </a:pPr>
            <a:r>
              <a:rPr lang="he-IL" sz="3200" b="1" dirty="0">
                <a:solidFill>
                  <a:schemeClr val="tx1"/>
                </a:solidFill>
              </a:rPr>
              <a:t>פחמימה מתפרקת לחד סוכר</a:t>
            </a:r>
          </a:p>
          <a:p>
            <a:pPr marL="45720" indent="0">
              <a:buNone/>
            </a:pPr>
            <a:r>
              <a:rPr lang="he-IL" sz="3200" b="1" u="sng" dirty="0">
                <a:solidFill>
                  <a:schemeClr val="tx1"/>
                </a:solidFill>
              </a:rPr>
              <a:t>מזונות עשירים בפחמימות:</a:t>
            </a:r>
            <a:r>
              <a:rPr lang="he-IL" sz="3200" b="1" dirty="0">
                <a:solidFill>
                  <a:schemeClr val="tx1"/>
                </a:solidFill>
              </a:rPr>
              <a:t> מזון גס - קש, ירק, סוכר, שיבולים, שעורה, דגנים(חיטה, תירס, אורז), קטניות, אספסת ותחמיץ.</a:t>
            </a:r>
            <a:endParaRPr lang="he-IL" sz="3200" b="1" u="sng" dirty="0">
              <a:solidFill>
                <a:schemeClr val="tx1"/>
              </a:solidFill>
            </a:endParaRPr>
          </a:p>
          <a:p>
            <a:pPr marL="45720" indent="0">
              <a:buNone/>
            </a:pPr>
            <a:endParaRPr lang="he-IL" sz="3200" b="1" dirty="0">
              <a:solidFill>
                <a:schemeClr val="tx1"/>
              </a:solidFill>
            </a:endParaRPr>
          </a:p>
          <a:p>
            <a:pPr marL="45720" indent="0" algn="ctr">
              <a:buNone/>
            </a:pPr>
            <a:endParaRPr lang="he-IL" sz="2000" b="1" dirty="0">
              <a:solidFill>
                <a:srgbClr val="002060"/>
              </a:solidFill>
            </a:endParaRPr>
          </a:p>
          <a:p>
            <a:pPr marL="45720" indent="0">
              <a:buNone/>
            </a:pPr>
            <a:endParaRPr lang="he-IL" sz="2000" b="1" dirty="0">
              <a:solidFill>
                <a:srgbClr val="002060"/>
              </a:solidFill>
            </a:endParaRPr>
          </a:p>
          <a:p>
            <a:pPr marL="45720" indent="0">
              <a:buNone/>
            </a:pPr>
            <a:endParaRPr lang="he-IL" sz="2000" b="1" dirty="0">
              <a:solidFill>
                <a:srgbClr val="002060"/>
              </a:solidFill>
            </a:endParaRPr>
          </a:p>
          <a:p>
            <a:pPr marL="45720" indent="0">
              <a:buNone/>
            </a:pPr>
            <a:endParaRPr lang="he-IL" sz="2000" b="1" dirty="0">
              <a:solidFill>
                <a:srgbClr val="002060"/>
              </a:solidFill>
            </a:endParaRPr>
          </a:p>
          <a:p>
            <a:pPr marL="45720" indent="0">
              <a:buNone/>
            </a:pPr>
            <a:endParaRPr lang="he-IL" sz="2800" dirty="0">
              <a:solidFill>
                <a:srgbClr val="FF0000"/>
              </a:solidFill>
            </a:endParaRPr>
          </a:p>
        </p:txBody>
      </p:sp>
    </p:spTree>
    <p:extLst>
      <p:ext uri="{BB962C8B-B14F-4D97-AF65-F5344CB8AC3E}">
        <p14:creationId xmlns:p14="http://schemas.microsoft.com/office/powerpoint/2010/main" val="872677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3071665" y="620688"/>
            <a:ext cx="6512511" cy="114300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endParaRPr lang="he-IL" sz="4000" dirty="0"/>
          </a:p>
        </p:txBody>
      </p:sp>
      <p:sp>
        <p:nvSpPr>
          <p:cNvPr id="3" name="מציין מיקום תוכן 2"/>
          <p:cNvSpPr txBox="1">
            <a:spLocks/>
          </p:cNvSpPr>
          <p:nvPr/>
        </p:nvSpPr>
        <p:spPr>
          <a:xfrm>
            <a:off x="-216568" y="1763688"/>
            <a:ext cx="11887200" cy="5342021"/>
          </a:xfrm>
          <a:prstGeom prst="rect">
            <a:avLst/>
          </a:prstGeom>
        </p:spPr>
        <p:txBody>
          <a:bodyPr>
            <a:normAutofit fontScale="47500" lnSpcReduction="20000"/>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he-IL" sz="5900" b="1" dirty="0"/>
              <a:t>תרכובות פחמן שאינן מסיסות במים</a:t>
            </a:r>
            <a:endParaRPr lang="he-IL" sz="5900" b="1" u="sng" dirty="0">
              <a:solidFill>
                <a:schemeClr val="accent6"/>
              </a:solidFill>
            </a:endParaRPr>
          </a:p>
          <a:p>
            <a:pPr marL="45720" indent="0">
              <a:buNone/>
            </a:pPr>
            <a:r>
              <a:rPr lang="he-IL" sz="7000" b="1" u="sng" dirty="0">
                <a:solidFill>
                  <a:schemeClr val="tx1"/>
                </a:solidFill>
              </a:rPr>
              <a:t>תפקידים</a:t>
            </a:r>
            <a:r>
              <a:rPr lang="he-IL" sz="7000" b="1" dirty="0">
                <a:solidFill>
                  <a:schemeClr val="tx1"/>
                </a:solidFill>
              </a:rPr>
              <a:t>:</a:t>
            </a:r>
          </a:p>
          <a:p>
            <a:pPr marL="45720" indent="0">
              <a:buNone/>
            </a:pPr>
            <a:r>
              <a:rPr lang="he-IL" sz="5900" b="1" dirty="0">
                <a:solidFill>
                  <a:schemeClr val="tx1"/>
                </a:solidFill>
              </a:rPr>
              <a:t>1. חומר תשמורת מעולה – השומן יעיל ביותר כחומר תשמורת. </a:t>
            </a:r>
          </a:p>
          <a:p>
            <a:pPr marL="45720" indent="0">
              <a:buNone/>
            </a:pPr>
            <a:r>
              <a:rPr lang="he-IL" sz="5900" b="1" dirty="0">
                <a:solidFill>
                  <a:schemeClr val="tx1"/>
                </a:solidFill>
              </a:rPr>
              <a:t>		   </a:t>
            </a:r>
            <a:r>
              <a:rPr lang="he-IL" sz="5900" b="1" dirty="0">
                <a:solidFill>
                  <a:srgbClr val="FF0000"/>
                </a:solidFill>
              </a:rPr>
              <a:t>1 גרם של שומן מספק אנרגיה כפולה מחלבון או פחמימה.</a:t>
            </a:r>
          </a:p>
          <a:p>
            <a:pPr marL="45720" indent="0">
              <a:buNone/>
            </a:pPr>
            <a:r>
              <a:rPr lang="he-IL" sz="5900" b="1" dirty="0">
                <a:solidFill>
                  <a:schemeClr val="tx1"/>
                </a:solidFill>
              </a:rPr>
              <a:t>2.שכבת בידוד – חומר בידוד מפני קור, מסייע בשמירת חום בגוף.</a:t>
            </a:r>
          </a:p>
          <a:p>
            <a:pPr marL="45720" indent="0">
              <a:buNone/>
            </a:pPr>
            <a:r>
              <a:rPr lang="he-IL" sz="5900" b="1" dirty="0">
                <a:solidFill>
                  <a:schemeClr val="tx1"/>
                </a:solidFill>
              </a:rPr>
              <a:t>3. וויסות תהליכים חשובים בגוף – לחץ דם, קרישת דם, וויסות </a:t>
            </a:r>
            <a:r>
              <a:rPr lang="he-IL" sz="5900" b="1" dirty="0" err="1">
                <a:solidFill>
                  <a:schemeClr val="tx1"/>
                </a:solidFill>
              </a:rPr>
              <a:t>טמפ</a:t>
            </a:r>
            <a:r>
              <a:rPr lang="he-IL" sz="5900" b="1" dirty="0">
                <a:solidFill>
                  <a:schemeClr val="tx1"/>
                </a:solidFill>
              </a:rPr>
              <a:t>'.</a:t>
            </a:r>
          </a:p>
          <a:p>
            <a:pPr marL="45720" indent="0">
              <a:buNone/>
            </a:pPr>
            <a:r>
              <a:rPr lang="he-IL" sz="5900" b="1" dirty="0">
                <a:solidFill>
                  <a:schemeClr val="tx1"/>
                </a:solidFill>
              </a:rPr>
              <a:t>4. בונים את קרום התא.</a:t>
            </a:r>
          </a:p>
          <a:p>
            <a:pPr marL="45720" indent="0">
              <a:buNone/>
            </a:pPr>
            <a:r>
              <a:rPr lang="he-IL" sz="5900" b="1" dirty="0">
                <a:solidFill>
                  <a:schemeClr val="tx1"/>
                </a:solidFill>
              </a:rPr>
              <a:t>5. בריאות העור והשיער.</a:t>
            </a:r>
          </a:p>
          <a:p>
            <a:pPr marL="45720" indent="0">
              <a:buNone/>
            </a:pPr>
            <a:r>
              <a:rPr lang="he-IL" sz="2300" b="1" dirty="0">
                <a:solidFill>
                  <a:schemeClr val="accent6"/>
                </a:solidFill>
              </a:rPr>
              <a:t> </a:t>
            </a:r>
            <a:r>
              <a:rPr lang="he-IL" sz="7000" b="1" dirty="0">
                <a:solidFill>
                  <a:schemeClr val="tx1"/>
                </a:solidFill>
              </a:rPr>
              <a:t>מתפרקים לחומצות שומן וגליצרול</a:t>
            </a:r>
            <a:endParaRPr lang="he-IL" sz="7000" b="1" dirty="0">
              <a:solidFill>
                <a:schemeClr val="accent6"/>
              </a:solidFill>
            </a:endParaRPr>
          </a:p>
          <a:p>
            <a:pPr marL="45720" indent="0">
              <a:buNone/>
            </a:pPr>
            <a:r>
              <a:rPr lang="he-IL" sz="7000" b="1" u="sng" dirty="0">
                <a:solidFill>
                  <a:srgbClr val="002060"/>
                </a:solidFill>
              </a:rPr>
              <a:t>מזונות עשירים בשומנים:</a:t>
            </a:r>
            <a:r>
              <a:rPr lang="he-IL" sz="7000" b="1" dirty="0">
                <a:solidFill>
                  <a:srgbClr val="002060"/>
                </a:solidFill>
              </a:rPr>
              <a:t> מזון מרוכז – זרעים של תירס, חיטה וסויה.</a:t>
            </a:r>
          </a:p>
          <a:p>
            <a:pPr marL="45720" indent="0" algn="ctr">
              <a:buNone/>
            </a:pPr>
            <a:endParaRPr lang="he-IL" sz="2000" b="1" dirty="0">
              <a:solidFill>
                <a:srgbClr val="002060"/>
              </a:solidFill>
            </a:endParaRPr>
          </a:p>
          <a:p>
            <a:pPr marL="45720" indent="0">
              <a:buNone/>
            </a:pPr>
            <a:endParaRPr lang="he-IL" sz="2000" b="1" dirty="0">
              <a:solidFill>
                <a:srgbClr val="002060"/>
              </a:solidFill>
            </a:endParaRPr>
          </a:p>
          <a:p>
            <a:pPr marL="45720" indent="0">
              <a:buNone/>
            </a:pPr>
            <a:endParaRPr lang="he-IL" sz="2000" b="1" dirty="0">
              <a:solidFill>
                <a:srgbClr val="002060"/>
              </a:solidFill>
            </a:endParaRPr>
          </a:p>
          <a:p>
            <a:pPr marL="45720" indent="0">
              <a:buNone/>
            </a:pPr>
            <a:endParaRPr lang="he-IL" sz="2000" b="1" dirty="0">
              <a:solidFill>
                <a:srgbClr val="002060"/>
              </a:solidFill>
            </a:endParaRPr>
          </a:p>
          <a:p>
            <a:pPr marL="45720" indent="0">
              <a:buNone/>
            </a:pPr>
            <a:endParaRPr lang="he-IL" sz="2800" dirty="0">
              <a:solidFill>
                <a:srgbClr val="FF0000"/>
              </a:solidFill>
            </a:endParaRPr>
          </a:p>
        </p:txBody>
      </p:sp>
      <p:sp>
        <p:nvSpPr>
          <p:cNvPr id="4" name="כותרת 1"/>
          <p:cNvSpPr txBox="1">
            <a:spLocks/>
          </p:cNvSpPr>
          <p:nvPr/>
        </p:nvSpPr>
        <p:spPr>
          <a:xfrm>
            <a:off x="3463537" y="201588"/>
            <a:ext cx="6376879" cy="990600"/>
          </a:xfrm>
          <a:prstGeom prst="rect">
            <a:avLst/>
          </a:prstGeom>
          <a:ln>
            <a:noFill/>
          </a:ln>
          <a:effectLst/>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lnSpc>
                <a:spcPct val="90000"/>
              </a:lnSpc>
              <a:buNone/>
            </a:pPr>
            <a:r>
              <a:rPr lang="he-IL" sz="6000" dirty="0">
                <a:solidFill>
                  <a:schemeClr val="tx1"/>
                </a:solidFill>
              </a:rPr>
              <a:t>שומנים - ליפידים</a:t>
            </a:r>
          </a:p>
        </p:txBody>
      </p:sp>
    </p:spTree>
    <p:extLst>
      <p:ext uri="{BB962C8B-B14F-4D97-AF65-F5344CB8AC3E}">
        <p14:creationId xmlns:p14="http://schemas.microsoft.com/office/powerpoint/2010/main" val="1381787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descr="http://www.dkimages.com/discover/previews/829/20116231.JPG"/>
          <p:cNvPicPr/>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3704735"/>
            <a:ext cx="5867400" cy="3238499"/>
          </a:xfrm>
          <a:prstGeom prst="rect">
            <a:avLst/>
          </a:prstGeom>
          <a:noFill/>
        </p:spPr>
      </p:pic>
      <p:sp>
        <p:nvSpPr>
          <p:cNvPr id="2" name="כותרת 1"/>
          <p:cNvSpPr>
            <a:spLocks noGrp="1"/>
          </p:cNvSpPr>
          <p:nvPr>
            <p:ph type="title"/>
          </p:nvPr>
        </p:nvSpPr>
        <p:spPr>
          <a:xfrm>
            <a:off x="838200" y="-209908"/>
            <a:ext cx="10515600" cy="1325563"/>
          </a:xfrm>
        </p:spPr>
        <p:txBody>
          <a:bodyPr>
            <a:normAutofit/>
          </a:bodyPr>
          <a:lstStyle/>
          <a:p>
            <a:pPr algn="ctr"/>
            <a:r>
              <a:rPr lang="he-IL" sz="6000" b="1" dirty="0"/>
              <a:t>מערכת עיכול במעלי גירה</a:t>
            </a:r>
          </a:p>
        </p:txBody>
      </p:sp>
      <p:sp>
        <p:nvSpPr>
          <p:cNvPr id="3" name="מציין מיקום תוכן 2"/>
          <p:cNvSpPr>
            <a:spLocks noGrp="1"/>
          </p:cNvSpPr>
          <p:nvPr>
            <p:ph idx="1"/>
          </p:nvPr>
        </p:nvSpPr>
        <p:spPr>
          <a:xfrm>
            <a:off x="1207810" y="1115655"/>
            <a:ext cx="10515600" cy="4351338"/>
          </a:xfrm>
        </p:spPr>
        <p:txBody>
          <a:bodyPr>
            <a:normAutofit fontScale="92500" lnSpcReduction="20000"/>
          </a:bodyPr>
          <a:lstStyle/>
          <a:p>
            <a:pPr marL="514350" indent="-514350">
              <a:buFont typeface="+mj-lt"/>
              <a:buAutoNum type="arabicPeriod"/>
            </a:pPr>
            <a:r>
              <a:rPr lang="he-IL" b="1" dirty="0"/>
              <a:t>פה- </a:t>
            </a:r>
            <a:r>
              <a:rPr lang="he-IL" dirty="0"/>
              <a:t>לעיסה קצרה ויצירת כדורי מזון מעורבבים ברוק</a:t>
            </a:r>
          </a:p>
          <a:p>
            <a:pPr marL="514350" indent="-514350">
              <a:buFont typeface="+mj-lt"/>
              <a:buAutoNum type="arabicPeriod"/>
            </a:pPr>
            <a:r>
              <a:rPr lang="he-IL" b="1" dirty="0"/>
              <a:t>ושט- </a:t>
            </a:r>
            <a:r>
              <a:rPr lang="he-IL" dirty="0"/>
              <a:t>הובלת המזון מהפה לכרס</a:t>
            </a:r>
          </a:p>
          <a:p>
            <a:pPr marL="514350" indent="-514350">
              <a:buFont typeface="+mj-lt"/>
              <a:buAutoNum type="arabicPeriod"/>
            </a:pPr>
            <a:r>
              <a:rPr lang="he-IL" b="1" dirty="0"/>
              <a:t>כרס- </a:t>
            </a:r>
            <a:r>
              <a:rPr lang="he-IL" dirty="0"/>
              <a:t>תהליך עיכול ראשוני של תאית ע"י חיידקי הכרס </a:t>
            </a:r>
            <a:r>
              <a:rPr lang="he-IL" dirty="0" err="1"/>
              <a:t>בטמצעות</a:t>
            </a:r>
            <a:r>
              <a:rPr lang="he-IL" dirty="0"/>
              <a:t> אנזימים שהם מפרישים. המזון חוזר לפה ללעיסה יסודית ותהליך זה  נקרא: העלאת גירה .</a:t>
            </a:r>
          </a:p>
          <a:p>
            <a:pPr marL="514350" indent="-514350">
              <a:buFont typeface="+mj-lt"/>
              <a:buAutoNum type="arabicPeriod"/>
            </a:pPr>
            <a:r>
              <a:rPr lang="he-IL" b="1" dirty="0"/>
              <a:t>קיבת הכוסות- </a:t>
            </a:r>
            <a:r>
              <a:rPr lang="he-IL" dirty="0"/>
              <a:t>ריכוז נוזלי הכרס והרוק .ושם גם נתקעים גופים זרים שאינם מתעכלים.</a:t>
            </a:r>
          </a:p>
          <a:p>
            <a:pPr marL="514350" indent="-514350">
              <a:buFont typeface="+mj-lt"/>
              <a:buAutoNum type="arabicPeriod"/>
            </a:pPr>
            <a:r>
              <a:rPr lang="he-IL" b="1" dirty="0"/>
              <a:t>קיבת העלים- </a:t>
            </a:r>
            <a:r>
              <a:rPr lang="he-IL" dirty="0"/>
              <a:t>ספיגת כמויות גדולות של מים חזרה אל הגוף.</a:t>
            </a:r>
          </a:p>
          <a:p>
            <a:pPr marL="514350" indent="-514350">
              <a:buFont typeface="+mj-lt"/>
              <a:buAutoNum type="arabicPeriod"/>
            </a:pPr>
            <a:r>
              <a:rPr lang="he-IL" b="1" dirty="0"/>
              <a:t>קיבה </a:t>
            </a:r>
            <a:r>
              <a:rPr lang="he-IL" b="1" dirty="0" err="1"/>
              <a:t>אמיתית</a:t>
            </a:r>
            <a:r>
              <a:rPr lang="he-IL" b="1" dirty="0"/>
              <a:t>- </a:t>
            </a:r>
            <a:r>
              <a:rPr lang="he-IL" dirty="0"/>
              <a:t>שרידי מזון שלא עוכלו בכרס מועברים אל הקיבה </a:t>
            </a:r>
            <a:r>
              <a:rPr lang="he-IL" dirty="0" err="1"/>
              <a:t>האמיתית</a:t>
            </a:r>
            <a:r>
              <a:rPr lang="he-IL" dirty="0"/>
              <a:t> . תהליך עיכול כמו ביונקים.</a:t>
            </a:r>
          </a:p>
          <a:p>
            <a:pPr marL="514350" indent="-514350">
              <a:buFont typeface="+mj-lt"/>
              <a:buAutoNum type="arabicPeriod"/>
            </a:pPr>
            <a:r>
              <a:rPr lang="he-IL" b="1" dirty="0"/>
              <a:t>מעי- </a:t>
            </a:r>
            <a:r>
              <a:rPr lang="he-IL" dirty="0"/>
              <a:t>תהליך עיכול כמו ביונקים.</a:t>
            </a:r>
          </a:p>
          <a:p>
            <a:pPr marL="514350" indent="-514350">
              <a:buFont typeface="+mj-lt"/>
              <a:buAutoNum type="arabicPeriod"/>
            </a:pPr>
            <a:r>
              <a:rPr lang="he-IL" b="1" dirty="0"/>
              <a:t>פי הטבעת-</a:t>
            </a:r>
            <a:r>
              <a:rPr lang="he-IL" dirty="0"/>
              <a:t>הוצאת הפסולת מהגוף ( צואה )</a:t>
            </a:r>
          </a:p>
        </p:txBody>
      </p:sp>
      <p:sp>
        <p:nvSpPr>
          <p:cNvPr id="6" name="אליפסה 5"/>
          <p:cNvSpPr/>
          <p:nvPr/>
        </p:nvSpPr>
        <p:spPr>
          <a:xfrm>
            <a:off x="5497398" y="4498157"/>
            <a:ext cx="320511" cy="292231"/>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600" b="1" dirty="0">
                <a:solidFill>
                  <a:schemeClr val="tx1"/>
                </a:solidFill>
              </a:rPr>
              <a:t>1</a:t>
            </a:r>
          </a:p>
        </p:txBody>
      </p:sp>
      <p:sp>
        <p:nvSpPr>
          <p:cNvPr id="8" name="אליפסה 7"/>
          <p:cNvSpPr/>
          <p:nvPr/>
        </p:nvSpPr>
        <p:spPr>
          <a:xfrm>
            <a:off x="261987" y="4176074"/>
            <a:ext cx="320511" cy="292231"/>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600" b="1" dirty="0">
                <a:solidFill>
                  <a:schemeClr val="tx1"/>
                </a:solidFill>
              </a:rPr>
              <a:t>8</a:t>
            </a:r>
          </a:p>
        </p:txBody>
      </p:sp>
      <p:sp>
        <p:nvSpPr>
          <p:cNvPr id="9" name="אליפסה 8"/>
          <p:cNvSpPr/>
          <p:nvPr/>
        </p:nvSpPr>
        <p:spPr>
          <a:xfrm>
            <a:off x="1207810" y="4814789"/>
            <a:ext cx="320511" cy="292231"/>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600" b="1" dirty="0">
                <a:solidFill>
                  <a:schemeClr val="tx1"/>
                </a:solidFill>
              </a:rPr>
              <a:t>7</a:t>
            </a:r>
          </a:p>
        </p:txBody>
      </p:sp>
      <p:sp>
        <p:nvSpPr>
          <p:cNvPr id="10" name="אליפסה 9"/>
          <p:cNvSpPr/>
          <p:nvPr/>
        </p:nvSpPr>
        <p:spPr>
          <a:xfrm>
            <a:off x="2328029" y="5513109"/>
            <a:ext cx="320511" cy="292231"/>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600" b="1" dirty="0">
                <a:solidFill>
                  <a:schemeClr val="tx1"/>
                </a:solidFill>
              </a:rPr>
              <a:t>6</a:t>
            </a:r>
          </a:p>
        </p:txBody>
      </p:sp>
      <p:sp>
        <p:nvSpPr>
          <p:cNvPr id="11" name="אליפסה 10"/>
          <p:cNvSpPr/>
          <p:nvPr/>
        </p:nvSpPr>
        <p:spPr>
          <a:xfrm>
            <a:off x="2460790" y="4933361"/>
            <a:ext cx="320511" cy="292231"/>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600" b="1" dirty="0">
                <a:solidFill>
                  <a:schemeClr val="tx1"/>
                </a:solidFill>
              </a:rPr>
              <a:t>5</a:t>
            </a:r>
          </a:p>
        </p:txBody>
      </p:sp>
      <p:sp>
        <p:nvSpPr>
          <p:cNvPr id="12" name="אליפסה 11"/>
          <p:cNvSpPr/>
          <p:nvPr/>
        </p:nvSpPr>
        <p:spPr>
          <a:xfrm>
            <a:off x="3036610" y="4920423"/>
            <a:ext cx="320511" cy="292231"/>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600" b="1" dirty="0">
                <a:solidFill>
                  <a:schemeClr val="tx1"/>
                </a:solidFill>
              </a:rPr>
              <a:t>4</a:t>
            </a:r>
          </a:p>
        </p:txBody>
      </p:sp>
      <p:sp>
        <p:nvSpPr>
          <p:cNvPr id="13" name="אליפסה 12"/>
          <p:cNvSpPr/>
          <p:nvPr/>
        </p:nvSpPr>
        <p:spPr>
          <a:xfrm>
            <a:off x="1897930" y="4920423"/>
            <a:ext cx="320511" cy="292231"/>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600" b="1" dirty="0">
                <a:solidFill>
                  <a:schemeClr val="tx1"/>
                </a:solidFill>
              </a:rPr>
              <a:t>3</a:t>
            </a:r>
          </a:p>
        </p:txBody>
      </p:sp>
      <p:sp>
        <p:nvSpPr>
          <p:cNvPr id="14" name="אליפסה 13"/>
          <p:cNvSpPr/>
          <p:nvPr/>
        </p:nvSpPr>
        <p:spPr>
          <a:xfrm>
            <a:off x="3954544" y="4468305"/>
            <a:ext cx="320511" cy="292231"/>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600" b="1" dirty="0">
                <a:solidFill>
                  <a:schemeClr val="tx1"/>
                </a:solidFill>
              </a:rPr>
              <a:t>2</a:t>
            </a:r>
          </a:p>
        </p:txBody>
      </p:sp>
      <p:sp>
        <p:nvSpPr>
          <p:cNvPr id="15" name="לחצן פעולה: וידאו 14">
            <a:hlinkClick r:id="rId4" action="ppaction://hlinkfile" highlightClick="1"/>
          </p:cNvPr>
          <p:cNvSpPr/>
          <p:nvPr/>
        </p:nvSpPr>
        <p:spPr>
          <a:xfrm>
            <a:off x="9735015" y="5898995"/>
            <a:ext cx="1618785" cy="959005"/>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3517367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rgbClr val="80AECE"/>
                                      </p:to>
                                    </p:animClr>
                                  </p:sub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rgbClr val="B2B2B2"/>
                                      </p:to>
                                    </p:animClr>
                                  </p:sub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rgbClr val="D8F353"/>
                                      </p:to>
                                    </p:animClr>
                                  </p:sub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rgbClr val="A8CFF2"/>
                                      </p:to>
                                    </p:animClr>
                                  </p:sub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rgbClr val="ECECEC"/>
                                      </p:to>
                                    </p:animClr>
                                  </p:sub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rgbClr val="84BAEC"/>
                                      </p:to>
                                    </p:animClr>
                                  </p:subTnLst>
                                </p:cTn>
                              </p:par>
                              <p:par>
                                <p:cTn id="43" presetID="1"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3071665" y="620688"/>
            <a:ext cx="6512511" cy="114300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endParaRPr lang="he-IL" sz="4000" dirty="0"/>
          </a:p>
        </p:txBody>
      </p:sp>
      <p:sp>
        <p:nvSpPr>
          <p:cNvPr id="3" name="מציין מיקום תוכן 2"/>
          <p:cNvSpPr txBox="1">
            <a:spLocks/>
          </p:cNvSpPr>
          <p:nvPr/>
        </p:nvSpPr>
        <p:spPr>
          <a:xfrm>
            <a:off x="2711624" y="1772816"/>
            <a:ext cx="6552728" cy="4194800"/>
          </a:xfrm>
          <a:prstGeom prst="rect">
            <a:avLst/>
          </a:prstGeom>
        </p:spPr>
        <p:txBody>
          <a:bodyPr>
            <a:normAutofit/>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endParaRPr lang="he-IL" sz="2800" dirty="0">
              <a:solidFill>
                <a:srgbClr val="FF0000"/>
              </a:solidFill>
            </a:endParaRPr>
          </a:p>
        </p:txBody>
      </p:sp>
      <p:sp>
        <p:nvSpPr>
          <p:cNvPr id="4" name="כותרת 1"/>
          <p:cNvSpPr txBox="1">
            <a:spLocks/>
          </p:cNvSpPr>
          <p:nvPr/>
        </p:nvSpPr>
        <p:spPr>
          <a:xfrm>
            <a:off x="3479650" y="264468"/>
            <a:ext cx="6232863" cy="92772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r>
              <a:rPr lang="he-IL" sz="6000" dirty="0"/>
              <a:t>חלבונים- פרוטאינים</a:t>
            </a:r>
          </a:p>
        </p:txBody>
      </p:sp>
      <p:sp>
        <p:nvSpPr>
          <p:cNvPr id="5" name="מציין מיקום תוכן 2"/>
          <p:cNvSpPr txBox="1">
            <a:spLocks/>
          </p:cNvSpPr>
          <p:nvPr/>
        </p:nvSpPr>
        <p:spPr>
          <a:xfrm>
            <a:off x="1164657" y="1548407"/>
            <a:ext cx="10510787" cy="5073773"/>
          </a:xfrm>
          <a:prstGeom prst="rect">
            <a:avLst/>
          </a:prstGeom>
        </p:spPr>
        <p:txBody>
          <a:bodyPr>
            <a:normAutofit fontScale="92500" lnSpcReduction="20000"/>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he-IL" sz="3300" b="1" dirty="0">
                <a:solidFill>
                  <a:schemeClr val="tx1"/>
                </a:solidFill>
              </a:rPr>
              <a:t>22 חומצות אמינו – מצויים בשרירים, בעור, בשיער, בציפורניים ובקרומי התאים (13 קיימים בגוף ו-9 מקבלים מבחוץ).</a:t>
            </a:r>
            <a:endParaRPr lang="he-IL" sz="3300" b="1" u="sng" dirty="0">
              <a:solidFill>
                <a:schemeClr val="tx1"/>
              </a:solidFill>
            </a:endParaRPr>
          </a:p>
          <a:p>
            <a:pPr marL="45720" indent="0">
              <a:buNone/>
            </a:pPr>
            <a:r>
              <a:rPr lang="he-IL" sz="2900" b="1" u="sng" dirty="0">
                <a:solidFill>
                  <a:schemeClr val="tx1"/>
                </a:solidFill>
              </a:rPr>
              <a:t>תפקידים</a:t>
            </a:r>
            <a:r>
              <a:rPr lang="he-IL" sz="2900" b="1" dirty="0">
                <a:solidFill>
                  <a:schemeClr val="tx1"/>
                </a:solidFill>
              </a:rPr>
              <a:t>:</a:t>
            </a:r>
          </a:p>
          <a:p>
            <a:pPr marL="45720" indent="0">
              <a:buNone/>
            </a:pPr>
            <a:r>
              <a:rPr lang="he-IL" sz="2900" b="1" dirty="0">
                <a:solidFill>
                  <a:schemeClr val="tx1"/>
                </a:solidFill>
              </a:rPr>
              <a:t>1. בניית התאים בגוף – חלבונים מבניים.</a:t>
            </a:r>
          </a:p>
          <a:p>
            <a:pPr marL="45720" indent="0">
              <a:buNone/>
            </a:pPr>
            <a:r>
              <a:rPr lang="he-IL" sz="2900" b="1" dirty="0">
                <a:solidFill>
                  <a:schemeClr val="tx1"/>
                </a:solidFill>
              </a:rPr>
              <a:t>2. תהליכי פירוק כימיים – אנזימים – חלבונים תפקודיים.</a:t>
            </a:r>
          </a:p>
          <a:p>
            <a:pPr marL="45720" indent="0">
              <a:buNone/>
            </a:pPr>
            <a:r>
              <a:rPr lang="he-IL" sz="2900" b="1" dirty="0">
                <a:solidFill>
                  <a:schemeClr val="tx1"/>
                </a:solidFill>
              </a:rPr>
              <a:t>3. מערכת החיסון – נוגדנים -  חלבונים תפקודיים.</a:t>
            </a:r>
          </a:p>
          <a:p>
            <a:pPr marL="45720" indent="0">
              <a:buNone/>
            </a:pPr>
            <a:r>
              <a:rPr lang="he-IL" sz="2900" b="1" dirty="0">
                <a:solidFill>
                  <a:schemeClr val="tx1"/>
                </a:solidFill>
              </a:rPr>
              <a:t>4. וויסות תהליכים בגוף – הורמונים – חלבונים תפקודיים.</a:t>
            </a:r>
          </a:p>
          <a:p>
            <a:pPr marL="45720" indent="0">
              <a:buNone/>
            </a:pPr>
            <a:r>
              <a:rPr lang="he-IL" sz="2900" b="1" dirty="0">
                <a:solidFill>
                  <a:schemeClr val="tx1"/>
                </a:solidFill>
              </a:rPr>
              <a:t>5. חשיבות משנית – כמקור אנרגיה.</a:t>
            </a:r>
            <a:r>
              <a:rPr lang="he-IL" sz="2300" b="1" dirty="0">
                <a:solidFill>
                  <a:schemeClr val="tx1"/>
                </a:solidFill>
              </a:rPr>
              <a:t>                                 </a:t>
            </a:r>
          </a:p>
          <a:p>
            <a:pPr marL="45720" indent="0">
              <a:buNone/>
            </a:pPr>
            <a:r>
              <a:rPr lang="he-IL" sz="1600" b="1" dirty="0">
                <a:solidFill>
                  <a:schemeClr val="tx1"/>
                </a:solidFill>
              </a:rPr>
              <a:t>  </a:t>
            </a:r>
            <a:r>
              <a:rPr lang="he-IL" sz="2900" b="1" dirty="0">
                <a:solidFill>
                  <a:schemeClr val="tx1"/>
                </a:solidFill>
              </a:rPr>
              <a:t>מתפרקים לחומצות אמינו</a:t>
            </a:r>
            <a:endParaRPr lang="he-IL" sz="3800" b="1" dirty="0">
              <a:solidFill>
                <a:schemeClr val="tx1"/>
              </a:solidFill>
            </a:endParaRPr>
          </a:p>
          <a:p>
            <a:pPr marL="45720" indent="0">
              <a:buNone/>
            </a:pPr>
            <a:endParaRPr lang="he-IL" sz="2000" b="1" dirty="0">
              <a:solidFill>
                <a:schemeClr val="tx1"/>
              </a:solidFill>
            </a:endParaRPr>
          </a:p>
          <a:p>
            <a:pPr marL="45720" indent="0">
              <a:buNone/>
            </a:pPr>
            <a:r>
              <a:rPr lang="he-IL" sz="2900" b="1" u="sng" dirty="0">
                <a:solidFill>
                  <a:schemeClr val="tx1"/>
                </a:solidFill>
              </a:rPr>
              <a:t>מזונות עשירים בחלבונים:</a:t>
            </a:r>
            <a:r>
              <a:rPr lang="he-IL" sz="2900" b="1" dirty="0">
                <a:solidFill>
                  <a:schemeClr val="tx1"/>
                </a:solidFill>
              </a:rPr>
              <a:t> סויה, חציר אספסת, חציר תלתן.</a:t>
            </a:r>
          </a:p>
          <a:p>
            <a:pPr marL="45720" indent="0" algn="ctr">
              <a:buNone/>
            </a:pPr>
            <a:endParaRPr lang="he-IL" sz="2000" b="1" dirty="0">
              <a:solidFill>
                <a:srgbClr val="002060"/>
              </a:solidFill>
            </a:endParaRPr>
          </a:p>
          <a:p>
            <a:pPr marL="45720" indent="0">
              <a:buNone/>
            </a:pPr>
            <a:endParaRPr lang="he-IL" sz="2000" b="1" dirty="0">
              <a:solidFill>
                <a:srgbClr val="002060"/>
              </a:solidFill>
            </a:endParaRPr>
          </a:p>
          <a:p>
            <a:pPr marL="45720" indent="0">
              <a:buNone/>
            </a:pPr>
            <a:endParaRPr lang="he-IL" sz="2000" b="1" dirty="0">
              <a:solidFill>
                <a:srgbClr val="002060"/>
              </a:solidFill>
            </a:endParaRPr>
          </a:p>
          <a:p>
            <a:pPr marL="45720" indent="0">
              <a:buNone/>
            </a:pPr>
            <a:endParaRPr lang="he-IL" sz="2000" b="1" dirty="0">
              <a:solidFill>
                <a:srgbClr val="002060"/>
              </a:solidFill>
            </a:endParaRPr>
          </a:p>
          <a:p>
            <a:pPr marL="45720" indent="0">
              <a:buNone/>
            </a:pPr>
            <a:endParaRPr lang="he-IL" sz="2800" dirty="0">
              <a:solidFill>
                <a:srgbClr val="FF0000"/>
              </a:solidFill>
            </a:endParaRPr>
          </a:p>
        </p:txBody>
      </p:sp>
    </p:spTree>
    <p:extLst>
      <p:ext uri="{BB962C8B-B14F-4D97-AF65-F5344CB8AC3E}">
        <p14:creationId xmlns:p14="http://schemas.microsoft.com/office/powerpoint/2010/main" val="3572859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wd">
                                    <p:tmAbs val="200"/>
                                  </p:iterate>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3071665" y="476672"/>
            <a:ext cx="6512511" cy="114300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endParaRPr lang="he-IL" sz="4000" dirty="0"/>
          </a:p>
        </p:txBody>
      </p:sp>
      <p:sp>
        <p:nvSpPr>
          <p:cNvPr id="3" name="מציין מיקום תוכן 2"/>
          <p:cNvSpPr txBox="1">
            <a:spLocks/>
          </p:cNvSpPr>
          <p:nvPr/>
        </p:nvSpPr>
        <p:spPr>
          <a:xfrm>
            <a:off x="2711624" y="1772816"/>
            <a:ext cx="6552728" cy="4194800"/>
          </a:xfrm>
          <a:prstGeom prst="rect">
            <a:avLst/>
          </a:prstGeom>
        </p:spPr>
        <p:txBody>
          <a:bodyPr>
            <a:normAutofit/>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endParaRPr lang="he-IL" sz="2800" dirty="0">
              <a:solidFill>
                <a:srgbClr val="FF0000"/>
              </a:solidFill>
            </a:endParaRPr>
          </a:p>
        </p:txBody>
      </p:sp>
      <p:sp>
        <p:nvSpPr>
          <p:cNvPr id="4" name="כותרת 1"/>
          <p:cNvSpPr txBox="1">
            <a:spLocks/>
          </p:cNvSpPr>
          <p:nvPr/>
        </p:nvSpPr>
        <p:spPr>
          <a:xfrm>
            <a:off x="3211488" y="-48387"/>
            <a:ext cx="6232863" cy="92772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r>
              <a:rPr lang="he-IL" sz="6000" dirty="0"/>
              <a:t>חלבונים</a:t>
            </a:r>
          </a:p>
        </p:txBody>
      </p:sp>
      <p:sp>
        <p:nvSpPr>
          <p:cNvPr id="5" name="מציין מיקום תוכן 2"/>
          <p:cNvSpPr txBox="1">
            <a:spLocks/>
          </p:cNvSpPr>
          <p:nvPr/>
        </p:nvSpPr>
        <p:spPr>
          <a:xfrm>
            <a:off x="1974518" y="1196752"/>
            <a:ext cx="9364041" cy="5112568"/>
          </a:xfrm>
          <a:prstGeom prst="rect">
            <a:avLst/>
          </a:prstGeom>
        </p:spPr>
        <p:txBody>
          <a:bodyPr>
            <a:normAutofit fontScale="92500" lnSpcReduction="20000"/>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he-IL" sz="2800" b="1" u="sng" dirty="0">
                <a:solidFill>
                  <a:srgbClr val="FF0000"/>
                </a:solidFill>
              </a:rPr>
              <a:t>מחסור בחלבון עלול לגרום ל:</a:t>
            </a:r>
          </a:p>
          <a:p>
            <a:pPr marL="502920" indent="-457200">
              <a:buAutoNum type="arabicPeriod"/>
            </a:pPr>
            <a:r>
              <a:rPr lang="he-IL" sz="2800" dirty="0">
                <a:solidFill>
                  <a:srgbClr val="FF0000"/>
                </a:solidFill>
              </a:rPr>
              <a:t>פגיעה בקצב התפתחות.</a:t>
            </a:r>
          </a:p>
          <a:p>
            <a:pPr marL="502920" indent="-457200">
              <a:buAutoNum type="arabicPeriod"/>
            </a:pPr>
            <a:r>
              <a:rPr lang="he-IL" sz="2800" dirty="0">
                <a:solidFill>
                  <a:srgbClr val="FF0000"/>
                </a:solidFill>
              </a:rPr>
              <a:t>חולשה של השרירים.</a:t>
            </a:r>
          </a:p>
          <a:p>
            <a:pPr marL="502920" indent="-457200">
              <a:buAutoNum type="arabicPeriod"/>
            </a:pPr>
            <a:r>
              <a:rPr lang="he-IL" sz="2800" dirty="0">
                <a:solidFill>
                  <a:srgbClr val="FF0000"/>
                </a:solidFill>
              </a:rPr>
              <a:t>חולשה בעצמות.</a:t>
            </a:r>
          </a:p>
          <a:p>
            <a:pPr marL="502920" indent="-457200">
              <a:buAutoNum type="arabicPeriod"/>
            </a:pPr>
            <a:r>
              <a:rPr lang="he-IL" sz="2800" dirty="0">
                <a:solidFill>
                  <a:srgbClr val="FF0000"/>
                </a:solidFill>
              </a:rPr>
              <a:t>חולשה במערכת החיסון.</a:t>
            </a:r>
          </a:p>
          <a:p>
            <a:pPr marL="502920" indent="-457200">
              <a:buAutoNum type="arabicPeriod"/>
            </a:pPr>
            <a:r>
              <a:rPr lang="he-IL" sz="2800" dirty="0">
                <a:solidFill>
                  <a:srgbClr val="FF0000"/>
                </a:solidFill>
              </a:rPr>
              <a:t>פגיעה בפוריות.</a:t>
            </a:r>
          </a:p>
          <a:p>
            <a:pPr marL="45720" indent="0">
              <a:buNone/>
            </a:pPr>
            <a:endParaRPr lang="he-IL" sz="2800" b="1" dirty="0">
              <a:solidFill>
                <a:srgbClr val="002060"/>
              </a:solidFill>
            </a:endParaRPr>
          </a:p>
          <a:p>
            <a:pPr marL="45720" indent="0">
              <a:buNone/>
            </a:pPr>
            <a:r>
              <a:rPr lang="he-IL" sz="2800" b="1" dirty="0">
                <a:solidFill>
                  <a:srgbClr val="002060"/>
                </a:solidFill>
              </a:rPr>
              <a:t>* </a:t>
            </a:r>
            <a:r>
              <a:rPr lang="he-IL" sz="2800" b="1" u="sng" dirty="0">
                <a:solidFill>
                  <a:schemeClr val="accent6"/>
                </a:solidFill>
              </a:rPr>
              <a:t>בעלי קיבה אחת </a:t>
            </a:r>
            <a:r>
              <a:rPr lang="he-IL" sz="2800" b="1" dirty="0">
                <a:solidFill>
                  <a:schemeClr val="accent6"/>
                </a:solidFill>
              </a:rPr>
              <a:t>מקבלים אספקה של 9 חומצות אמינו מהמזון.</a:t>
            </a:r>
            <a:endParaRPr lang="he-IL" sz="2800" b="1" dirty="0">
              <a:solidFill>
                <a:srgbClr val="002060"/>
              </a:solidFill>
            </a:endParaRPr>
          </a:p>
          <a:p>
            <a:pPr>
              <a:buFont typeface="Arial" pitchFamily="34" charset="0"/>
              <a:buChar char="•"/>
            </a:pPr>
            <a:r>
              <a:rPr lang="he-IL" sz="2800" b="1" u="sng" dirty="0">
                <a:solidFill>
                  <a:schemeClr val="accent6"/>
                </a:solidFill>
              </a:rPr>
              <a:t>מעלי גירה </a:t>
            </a:r>
            <a:r>
              <a:rPr lang="he-IL" sz="2800" b="1" dirty="0">
                <a:solidFill>
                  <a:schemeClr val="accent6"/>
                </a:solidFill>
              </a:rPr>
              <a:t>(רק בקר) מסוגלים לייצר לעצמם את כל חומצות האמינו – </a:t>
            </a:r>
            <a:r>
              <a:rPr lang="he-IL" sz="2800" b="1" dirty="0">
                <a:solidFill>
                  <a:schemeClr val="tx2"/>
                </a:solidFill>
              </a:rPr>
              <a:t>חיידקי הכרס מסנתזים את חומצות האמינו באמצעות חנקן.</a:t>
            </a:r>
          </a:p>
          <a:p>
            <a:pPr>
              <a:buFont typeface="Arial" pitchFamily="34" charset="0"/>
              <a:buChar char="•"/>
            </a:pPr>
            <a:r>
              <a:rPr lang="he-IL" sz="2800" b="1" dirty="0">
                <a:solidFill>
                  <a:schemeClr val="accent6"/>
                </a:solidFill>
              </a:rPr>
              <a:t>מקור חנקן במעלי גירה </a:t>
            </a:r>
            <a:r>
              <a:rPr lang="he-IL" sz="2800" b="1" dirty="0">
                <a:solidFill>
                  <a:schemeClr val="tx2"/>
                </a:solidFill>
              </a:rPr>
              <a:t>-  מנגנון המחזיר שתנן לכרס.</a:t>
            </a:r>
          </a:p>
          <a:p>
            <a:pPr marL="45720" indent="0">
              <a:buNone/>
            </a:pPr>
            <a:r>
              <a:rPr lang="he-IL" sz="2800" b="1" dirty="0">
                <a:solidFill>
                  <a:schemeClr val="tx2"/>
                </a:solidFill>
              </a:rPr>
              <a:t>                                       - תוספת של זבל עופות </a:t>
            </a:r>
            <a:r>
              <a:rPr lang="he-IL" sz="2800" b="1" dirty="0" err="1">
                <a:solidFill>
                  <a:schemeClr val="tx2"/>
                </a:solidFill>
              </a:rPr>
              <a:t>למעלי</a:t>
            </a:r>
            <a:r>
              <a:rPr lang="he-IL" sz="2800" b="1" dirty="0">
                <a:solidFill>
                  <a:schemeClr val="tx2"/>
                </a:solidFill>
              </a:rPr>
              <a:t> גירה. </a:t>
            </a:r>
            <a:endParaRPr lang="he-IL" sz="2800" b="1" dirty="0">
              <a:solidFill>
                <a:srgbClr val="002060"/>
              </a:solidFill>
            </a:endParaRPr>
          </a:p>
          <a:p>
            <a:pPr marL="45720" indent="0">
              <a:buNone/>
            </a:pPr>
            <a:endParaRPr lang="he-IL" sz="2800" b="1" dirty="0">
              <a:solidFill>
                <a:srgbClr val="002060"/>
              </a:solidFill>
            </a:endParaRPr>
          </a:p>
          <a:p>
            <a:pPr marL="45720" indent="0">
              <a:buNone/>
            </a:pPr>
            <a:endParaRPr lang="he-IL" sz="2000" b="1" dirty="0">
              <a:solidFill>
                <a:srgbClr val="002060"/>
              </a:solidFill>
            </a:endParaRPr>
          </a:p>
          <a:p>
            <a:pPr marL="45720" indent="0">
              <a:buNone/>
            </a:pPr>
            <a:endParaRPr lang="he-IL" sz="2800" dirty="0">
              <a:solidFill>
                <a:srgbClr val="FF0000"/>
              </a:solidFill>
            </a:endParaRPr>
          </a:p>
        </p:txBody>
      </p:sp>
      <p:pic>
        <p:nvPicPr>
          <p:cNvPr id="25602" name="Picture 2" descr="Image result for ‫תמרור אזהרה‬‎"/>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4377" y="292754"/>
            <a:ext cx="3460282" cy="3460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7317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3071665" y="476672"/>
            <a:ext cx="6512511" cy="114300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endParaRPr lang="he-IL" sz="4000" dirty="0"/>
          </a:p>
        </p:txBody>
      </p:sp>
      <p:sp>
        <p:nvSpPr>
          <p:cNvPr id="3" name="מציין מיקום תוכן 2"/>
          <p:cNvSpPr txBox="1">
            <a:spLocks/>
          </p:cNvSpPr>
          <p:nvPr/>
        </p:nvSpPr>
        <p:spPr>
          <a:xfrm>
            <a:off x="2711624" y="1772816"/>
            <a:ext cx="6552728" cy="4194800"/>
          </a:xfrm>
          <a:prstGeom prst="rect">
            <a:avLst/>
          </a:prstGeom>
        </p:spPr>
        <p:txBody>
          <a:bodyPr>
            <a:normAutofit/>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endParaRPr lang="he-IL" sz="2800" dirty="0">
              <a:solidFill>
                <a:srgbClr val="FF0000"/>
              </a:solidFill>
            </a:endParaRPr>
          </a:p>
        </p:txBody>
      </p:sp>
      <p:sp>
        <p:nvSpPr>
          <p:cNvPr id="4" name="כותרת 1"/>
          <p:cNvSpPr txBox="1">
            <a:spLocks/>
          </p:cNvSpPr>
          <p:nvPr/>
        </p:nvSpPr>
        <p:spPr>
          <a:xfrm>
            <a:off x="3729363" y="116632"/>
            <a:ext cx="4104455" cy="72008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r>
              <a:rPr lang="he-IL" sz="6000" dirty="0"/>
              <a:t>ויטמינים</a:t>
            </a:r>
          </a:p>
        </p:txBody>
      </p:sp>
      <p:sp>
        <p:nvSpPr>
          <p:cNvPr id="5" name="מציין מיקום תוכן 2"/>
          <p:cNvSpPr txBox="1">
            <a:spLocks/>
          </p:cNvSpPr>
          <p:nvPr/>
        </p:nvSpPr>
        <p:spPr>
          <a:xfrm>
            <a:off x="1974518" y="1196752"/>
            <a:ext cx="9421793" cy="5112568"/>
          </a:xfrm>
          <a:prstGeom prst="rect">
            <a:avLst/>
          </a:prstGeom>
        </p:spPr>
        <p:txBody>
          <a:bodyPr>
            <a:normAutofit/>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ctr">
              <a:buNone/>
            </a:pPr>
            <a:r>
              <a:rPr lang="he-IL" sz="4000" b="1" u="sng" dirty="0">
                <a:solidFill>
                  <a:srgbClr val="002060"/>
                </a:solidFill>
              </a:rPr>
              <a:t>נצרכים בכמויות קטנות</a:t>
            </a:r>
          </a:p>
          <a:p>
            <a:pPr marL="502920" indent="-457200">
              <a:buAutoNum type="arabicPeriod"/>
            </a:pPr>
            <a:r>
              <a:rPr lang="he-IL" sz="4000" dirty="0">
                <a:solidFill>
                  <a:srgbClr val="002060"/>
                </a:solidFill>
              </a:rPr>
              <a:t>חיוניים לתהליכים ביוכימיים – דואגים </a:t>
            </a:r>
            <a:r>
              <a:rPr lang="he-IL" sz="4000" dirty="0" err="1">
                <a:solidFill>
                  <a:srgbClr val="002060"/>
                </a:solidFill>
              </a:rPr>
              <a:t>שהכל</a:t>
            </a:r>
            <a:r>
              <a:rPr lang="he-IL" sz="4000" dirty="0">
                <a:solidFill>
                  <a:srgbClr val="002060"/>
                </a:solidFill>
              </a:rPr>
              <a:t> "יתקתק כמו שעון".</a:t>
            </a:r>
          </a:p>
          <a:p>
            <a:pPr marL="502920" indent="-457200">
              <a:buAutoNum type="arabicPeriod"/>
            </a:pPr>
            <a:r>
              <a:rPr lang="he-IL" sz="4000" dirty="0">
                <a:solidFill>
                  <a:srgbClr val="002060"/>
                </a:solidFill>
              </a:rPr>
              <a:t>הגוף לא מייצר ויטמינים – רק במזון.</a:t>
            </a:r>
          </a:p>
          <a:p>
            <a:pPr marL="502920" indent="-457200">
              <a:buAutoNum type="arabicPeriod"/>
            </a:pPr>
            <a:r>
              <a:rPr lang="he-IL" sz="4000" dirty="0">
                <a:solidFill>
                  <a:srgbClr val="002060"/>
                </a:solidFill>
              </a:rPr>
              <a:t>לא מספקים אנרגיה ולא משמשים לבניית תאים.</a:t>
            </a:r>
          </a:p>
          <a:p>
            <a:pPr marL="502920" indent="-457200">
              <a:buAutoNum type="arabicPeriod"/>
            </a:pPr>
            <a:r>
              <a:rPr lang="he-IL" sz="4000" dirty="0">
                <a:solidFill>
                  <a:srgbClr val="002060"/>
                </a:solidFill>
              </a:rPr>
              <a:t>מחסור בויטמינים עלול לגרום למחלות.</a:t>
            </a:r>
          </a:p>
          <a:p>
            <a:pPr marL="45720" indent="0">
              <a:buNone/>
            </a:pPr>
            <a:endParaRPr lang="he-IL" sz="1000" dirty="0">
              <a:solidFill>
                <a:srgbClr val="002060"/>
              </a:solidFill>
            </a:endParaRPr>
          </a:p>
          <a:p>
            <a:pPr marL="45720" indent="0">
              <a:buNone/>
            </a:pPr>
            <a:endParaRPr lang="he-IL" sz="2000" b="1" dirty="0">
              <a:solidFill>
                <a:srgbClr val="002060"/>
              </a:solidFill>
            </a:endParaRPr>
          </a:p>
          <a:p>
            <a:pPr marL="45720" indent="0">
              <a:buNone/>
            </a:pPr>
            <a:endParaRPr lang="he-IL" sz="2000" b="1" dirty="0">
              <a:solidFill>
                <a:srgbClr val="002060"/>
              </a:solidFill>
            </a:endParaRPr>
          </a:p>
          <a:p>
            <a:pPr marL="45720" indent="0">
              <a:buNone/>
            </a:pPr>
            <a:endParaRPr lang="he-IL" sz="2800" dirty="0">
              <a:solidFill>
                <a:srgbClr val="FF0000"/>
              </a:solidFill>
            </a:endParaRPr>
          </a:p>
        </p:txBody>
      </p:sp>
    </p:spTree>
    <p:extLst>
      <p:ext uri="{BB962C8B-B14F-4D97-AF65-F5344CB8AC3E}">
        <p14:creationId xmlns:p14="http://schemas.microsoft.com/office/powerpoint/2010/main" val="304408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810884" y="270128"/>
            <a:ext cx="8741432" cy="1015663"/>
          </a:xfrm>
          <a:prstGeom prst="rect">
            <a:avLst/>
          </a:prstGeom>
        </p:spPr>
        <p:txBody>
          <a:bodyPr wrap="none">
            <a:spAutoFit/>
          </a:bodyPr>
          <a:lstStyle/>
          <a:p>
            <a:pPr marL="45720" indent="0" algn="ctr">
              <a:buNone/>
            </a:pPr>
            <a:r>
              <a:rPr lang="he-IL" sz="6000" b="1" u="sng" dirty="0"/>
              <a:t>ויטמינים נמסים במים – </a:t>
            </a:r>
            <a:r>
              <a:rPr lang="en-US" sz="6000" b="1" u="sng" dirty="0"/>
              <a:t>B, C</a:t>
            </a:r>
          </a:p>
        </p:txBody>
      </p:sp>
      <p:sp>
        <p:nvSpPr>
          <p:cNvPr id="3" name="מלבן 2"/>
          <p:cNvSpPr/>
          <p:nvPr/>
        </p:nvSpPr>
        <p:spPr>
          <a:xfrm>
            <a:off x="67377" y="1511167"/>
            <a:ext cx="9952522" cy="5016758"/>
          </a:xfrm>
          <a:prstGeom prst="rect">
            <a:avLst/>
          </a:prstGeom>
        </p:spPr>
        <p:txBody>
          <a:bodyPr wrap="square">
            <a:spAutoFit/>
          </a:bodyPr>
          <a:lstStyle/>
          <a:p>
            <a:pPr>
              <a:buFont typeface="Arial" pitchFamily="34" charset="0"/>
              <a:buChar char="•"/>
            </a:pPr>
            <a:r>
              <a:rPr lang="he-IL" sz="4000" dirty="0"/>
              <a:t>אינם יציבים (מתפרקים בקלות בחום או באור).</a:t>
            </a:r>
          </a:p>
          <a:p>
            <a:pPr>
              <a:buFont typeface="Arial" pitchFamily="34" charset="0"/>
              <a:buChar char="•"/>
            </a:pPr>
            <a:r>
              <a:rPr lang="he-IL" sz="4000" dirty="0"/>
              <a:t>כמות גדולה מדי אינה מהווה סכנה – מופרשים בשתן.</a:t>
            </a:r>
          </a:p>
          <a:p>
            <a:pPr marL="45720" indent="0">
              <a:buNone/>
            </a:pPr>
            <a:r>
              <a:rPr lang="he-IL" sz="4000" b="1" dirty="0"/>
              <a:t>ויטמין </a:t>
            </a:r>
            <a:r>
              <a:rPr lang="en-US" sz="4000" b="1" dirty="0"/>
              <a:t>B</a:t>
            </a:r>
            <a:r>
              <a:rPr lang="he-IL" sz="4000" dirty="0"/>
              <a:t> – מיוצר ע"י חיידקי הכרס בבקר.</a:t>
            </a:r>
          </a:p>
          <a:p>
            <a:pPr marL="45720" indent="0">
              <a:buNone/>
            </a:pPr>
            <a:r>
              <a:rPr lang="he-IL" sz="4000" dirty="0"/>
              <a:t>* טובים לצמיחה, לפעילות מערכת העיכול, הגברת תיאבון, הגברת חיוניות.</a:t>
            </a:r>
          </a:p>
          <a:p>
            <a:pPr marL="45720" indent="0">
              <a:buNone/>
            </a:pPr>
            <a:r>
              <a:rPr lang="he-IL" sz="4000" b="1" dirty="0"/>
              <a:t>ויטמין </a:t>
            </a:r>
            <a:r>
              <a:rPr lang="en-US" sz="4000" b="1" dirty="0"/>
              <a:t>C</a:t>
            </a:r>
            <a:r>
              <a:rPr lang="he-IL" sz="4000" dirty="0"/>
              <a:t> – טוב למערכת החיסון ולבריאות העור. מקור – חציר.</a:t>
            </a:r>
          </a:p>
        </p:txBody>
      </p:sp>
    </p:spTree>
    <p:extLst>
      <p:ext uri="{BB962C8B-B14F-4D97-AF65-F5344CB8AC3E}">
        <p14:creationId xmlns:p14="http://schemas.microsoft.com/office/powerpoint/2010/main" val="3644027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3071665" y="476672"/>
            <a:ext cx="6512511" cy="114300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endParaRPr lang="he-IL" sz="4000" dirty="0"/>
          </a:p>
        </p:txBody>
      </p:sp>
      <p:sp>
        <p:nvSpPr>
          <p:cNvPr id="3" name="מציין מיקום תוכן 2"/>
          <p:cNvSpPr txBox="1">
            <a:spLocks/>
          </p:cNvSpPr>
          <p:nvPr/>
        </p:nvSpPr>
        <p:spPr>
          <a:xfrm>
            <a:off x="2711624" y="1772816"/>
            <a:ext cx="6552728" cy="4194800"/>
          </a:xfrm>
          <a:prstGeom prst="rect">
            <a:avLst/>
          </a:prstGeom>
        </p:spPr>
        <p:txBody>
          <a:bodyPr>
            <a:normAutofit/>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endParaRPr lang="he-IL" sz="2800" dirty="0">
              <a:solidFill>
                <a:srgbClr val="FF0000"/>
              </a:solidFill>
            </a:endParaRPr>
          </a:p>
        </p:txBody>
      </p:sp>
      <p:sp>
        <p:nvSpPr>
          <p:cNvPr id="5" name="מציין מיקום תוכן 2"/>
          <p:cNvSpPr txBox="1">
            <a:spLocks/>
          </p:cNvSpPr>
          <p:nvPr/>
        </p:nvSpPr>
        <p:spPr>
          <a:xfrm>
            <a:off x="425302" y="855048"/>
            <a:ext cx="11430784" cy="5769036"/>
          </a:xfrm>
          <a:prstGeom prst="rect">
            <a:avLst/>
          </a:prstGeom>
        </p:spPr>
        <p:txBody>
          <a:bodyPr>
            <a:noAutofit/>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a:buFont typeface="Arial" pitchFamily="34" charset="0"/>
              <a:buChar char="•"/>
            </a:pPr>
            <a:r>
              <a:rPr lang="he-IL" sz="2800" dirty="0">
                <a:solidFill>
                  <a:schemeClr val="tx1"/>
                </a:solidFill>
              </a:rPr>
              <a:t>יציבים מאוד.</a:t>
            </a:r>
          </a:p>
          <a:p>
            <a:pPr>
              <a:buFont typeface="Arial" pitchFamily="34" charset="0"/>
              <a:buChar char="•"/>
            </a:pPr>
            <a:r>
              <a:rPr lang="he-IL" sz="2800" dirty="0">
                <a:solidFill>
                  <a:schemeClr val="tx1"/>
                </a:solidFill>
              </a:rPr>
              <a:t>נאגרים בכמות גדולה יותר מאלו שנמסים במים.</a:t>
            </a:r>
          </a:p>
          <a:p>
            <a:pPr>
              <a:buFont typeface="Arial" pitchFamily="34" charset="0"/>
              <a:buChar char="•"/>
            </a:pPr>
            <a:r>
              <a:rPr lang="he-IL" sz="2800" dirty="0">
                <a:solidFill>
                  <a:schemeClr val="tx1"/>
                </a:solidFill>
              </a:rPr>
              <a:t>כמעט ולא חסרים בגוף משום שנאגרים בגוף.</a:t>
            </a:r>
          </a:p>
          <a:p>
            <a:pPr marL="45720" indent="0">
              <a:buNone/>
            </a:pPr>
            <a:endParaRPr lang="he-IL" sz="2800" dirty="0">
              <a:solidFill>
                <a:schemeClr val="tx1"/>
              </a:solidFill>
            </a:endParaRPr>
          </a:p>
          <a:p>
            <a:pPr marL="45720" indent="0">
              <a:buNone/>
            </a:pPr>
            <a:r>
              <a:rPr lang="he-IL" sz="2800" b="1" u="sng" dirty="0">
                <a:solidFill>
                  <a:schemeClr val="tx1"/>
                </a:solidFill>
              </a:rPr>
              <a:t>ויטמין </a:t>
            </a:r>
            <a:r>
              <a:rPr lang="en-US" sz="2800" b="1" u="sng" dirty="0">
                <a:solidFill>
                  <a:schemeClr val="tx1"/>
                </a:solidFill>
              </a:rPr>
              <a:t>K</a:t>
            </a:r>
            <a:r>
              <a:rPr lang="he-IL" sz="2800" u="sng" dirty="0">
                <a:solidFill>
                  <a:schemeClr val="tx1"/>
                </a:solidFill>
              </a:rPr>
              <a:t> </a:t>
            </a:r>
            <a:r>
              <a:rPr lang="he-IL" sz="2800" dirty="0">
                <a:solidFill>
                  <a:schemeClr val="tx1"/>
                </a:solidFill>
              </a:rPr>
              <a:t>– עוזר בקרישת דם.</a:t>
            </a:r>
          </a:p>
          <a:p>
            <a:pPr marL="45720" indent="0">
              <a:buNone/>
            </a:pPr>
            <a:r>
              <a:rPr lang="he-IL" sz="2800" b="1" u="sng" dirty="0">
                <a:solidFill>
                  <a:schemeClr val="tx1"/>
                </a:solidFill>
              </a:rPr>
              <a:t>ויטמין </a:t>
            </a:r>
            <a:r>
              <a:rPr lang="en-US" sz="2800" b="1" u="sng" dirty="0">
                <a:solidFill>
                  <a:schemeClr val="tx1"/>
                </a:solidFill>
              </a:rPr>
              <a:t>E</a:t>
            </a:r>
            <a:r>
              <a:rPr lang="he-IL" sz="2800" b="1" dirty="0">
                <a:solidFill>
                  <a:schemeClr val="tx1"/>
                </a:solidFill>
              </a:rPr>
              <a:t> </a:t>
            </a:r>
            <a:r>
              <a:rPr lang="he-IL" sz="2800" dirty="0">
                <a:solidFill>
                  <a:schemeClr val="tx1"/>
                </a:solidFill>
              </a:rPr>
              <a:t>– עוזר לשמור על כדוריות הדם ועל רקמת השומן – מחסור יגרום לחוסר פוריות בזכרים ונקבות. מצוי בחיטה ובגרגרי דגנים.</a:t>
            </a:r>
          </a:p>
          <a:p>
            <a:pPr marL="45720" indent="0">
              <a:buNone/>
            </a:pPr>
            <a:r>
              <a:rPr lang="he-IL" sz="2800" b="1" u="sng" dirty="0">
                <a:solidFill>
                  <a:schemeClr val="tx1"/>
                </a:solidFill>
              </a:rPr>
              <a:t>ויטמין </a:t>
            </a:r>
            <a:r>
              <a:rPr lang="en-US" sz="2800" b="1" u="sng" dirty="0">
                <a:solidFill>
                  <a:schemeClr val="tx1"/>
                </a:solidFill>
              </a:rPr>
              <a:t>D</a:t>
            </a:r>
            <a:r>
              <a:rPr lang="he-IL" sz="2800" b="1" dirty="0">
                <a:solidFill>
                  <a:schemeClr val="tx1"/>
                </a:solidFill>
              </a:rPr>
              <a:t> – </a:t>
            </a:r>
            <a:r>
              <a:rPr lang="he-IL" sz="2800" dirty="0">
                <a:solidFill>
                  <a:schemeClr val="tx1"/>
                </a:solidFill>
              </a:rPr>
              <a:t>דרוש לניצול יעיל של סידן וזרחן במזון – נוצר ע"י קרני השמש.</a:t>
            </a:r>
          </a:p>
          <a:p>
            <a:pPr marL="45720" indent="0">
              <a:buNone/>
            </a:pPr>
            <a:r>
              <a:rPr lang="he-IL" sz="2800" b="1" u="sng" dirty="0">
                <a:solidFill>
                  <a:schemeClr val="tx1"/>
                </a:solidFill>
              </a:rPr>
              <a:t>ויטמין </a:t>
            </a:r>
            <a:r>
              <a:rPr lang="en-US" sz="2800" b="1" u="sng" dirty="0">
                <a:solidFill>
                  <a:schemeClr val="tx1"/>
                </a:solidFill>
              </a:rPr>
              <a:t>A</a:t>
            </a:r>
            <a:r>
              <a:rPr lang="he-IL" sz="2800" dirty="0">
                <a:solidFill>
                  <a:schemeClr val="tx1"/>
                </a:solidFill>
              </a:rPr>
              <a:t> – בחלקים הירוקים והצהובים של הצמח – סוס מקבל תוספת של ויטמין משום שמקבל שחת יבשה (לא ירוקה).</a:t>
            </a:r>
          </a:p>
        </p:txBody>
      </p:sp>
      <p:sp>
        <p:nvSpPr>
          <p:cNvPr id="6" name="מלבן 5"/>
          <p:cNvSpPr/>
          <p:nvPr/>
        </p:nvSpPr>
        <p:spPr>
          <a:xfrm>
            <a:off x="1508075" y="-42530"/>
            <a:ext cx="9639690" cy="923330"/>
          </a:xfrm>
          <a:prstGeom prst="rect">
            <a:avLst/>
          </a:prstGeom>
        </p:spPr>
        <p:txBody>
          <a:bodyPr wrap="none">
            <a:spAutoFit/>
          </a:bodyPr>
          <a:lstStyle/>
          <a:p>
            <a:pPr marL="45720" indent="0" algn="ctr">
              <a:buNone/>
            </a:pPr>
            <a:r>
              <a:rPr lang="he-IL" sz="5400" b="1" u="sng" dirty="0"/>
              <a:t>ויטמינים נמסים בשומן – </a:t>
            </a:r>
            <a:r>
              <a:rPr lang="en-US" sz="5400" b="1" u="sng" dirty="0"/>
              <a:t>K, E, D, A</a:t>
            </a:r>
          </a:p>
        </p:txBody>
      </p:sp>
    </p:spTree>
    <p:extLst>
      <p:ext uri="{BB962C8B-B14F-4D97-AF65-F5344CB8AC3E}">
        <p14:creationId xmlns:p14="http://schemas.microsoft.com/office/powerpoint/2010/main" val="4283319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3071665" y="476672"/>
            <a:ext cx="6512511" cy="114300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endParaRPr lang="he-IL" sz="4000" dirty="0"/>
          </a:p>
        </p:txBody>
      </p:sp>
      <p:sp>
        <p:nvSpPr>
          <p:cNvPr id="3" name="מציין מיקום תוכן 2"/>
          <p:cNvSpPr txBox="1">
            <a:spLocks/>
          </p:cNvSpPr>
          <p:nvPr/>
        </p:nvSpPr>
        <p:spPr>
          <a:xfrm>
            <a:off x="2711624" y="1772816"/>
            <a:ext cx="6552728" cy="4194800"/>
          </a:xfrm>
          <a:prstGeom prst="rect">
            <a:avLst/>
          </a:prstGeom>
        </p:spPr>
        <p:txBody>
          <a:bodyPr>
            <a:normAutofit/>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endParaRPr lang="he-IL" sz="2800" dirty="0">
              <a:solidFill>
                <a:srgbClr val="FF0000"/>
              </a:solidFill>
            </a:endParaRPr>
          </a:p>
        </p:txBody>
      </p:sp>
      <p:sp>
        <p:nvSpPr>
          <p:cNvPr id="4" name="כותרת 1"/>
          <p:cNvSpPr txBox="1">
            <a:spLocks/>
          </p:cNvSpPr>
          <p:nvPr/>
        </p:nvSpPr>
        <p:spPr>
          <a:xfrm>
            <a:off x="4275692" y="70165"/>
            <a:ext cx="4104455" cy="72008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r>
              <a:rPr lang="he-IL" sz="6000" dirty="0"/>
              <a:t>מינרלים</a:t>
            </a:r>
          </a:p>
        </p:txBody>
      </p:sp>
      <p:sp>
        <p:nvSpPr>
          <p:cNvPr id="5" name="מציין מיקום תוכן 2"/>
          <p:cNvSpPr txBox="1">
            <a:spLocks/>
          </p:cNvSpPr>
          <p:nvPr/>
        </p:nvSpPr>
        <p:spPr>
          <a:xfrm>
            <a:off x="1974518" y="1196752"/>
            <a:ext cx="9827621" cy="5328592"/>
          </a:xfrm>
          <a:prstGeom prst="rect">
            <a:avLst/>
          </a:prstGeom>
        </p:spPr>
        <p:txBody>
          <a:bodyPr>
            <a:noAutofit/>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he-IL" sz="3600" b="1" u="sng" dirty="0">
                <a:solidFill>
                  <a:srgbClr val="002060"/>
                </a:solidFill>
              </a:rPr>
              <a:t>מינרל = מחצב</a:t>
            </a:r>
            <a:endParaRPr lang="en-US" sz="3600" b="1" u="sng" dirty="0">
              <a:solidFill>
                <a:srgbClr val="002060"/>
              </a:solidFill>
            </a:endParaRPr>
          </a:p>
          <a:p>
            <a:pPr>
              <a:buFont typeface="Arial" panose="020B0604020202020204" pitchFamily="34" charset="0"/>
              <a:buChar char="•"/>
            </a:pPr>
            <a:r>
              <a:rPr lang="he-IL" sz="3600" b="1" u="sng" dirty="0">
                <a:solidFill>
                  <a:srgbClr val="002060"/>
                </a:solidFill>
              </a:rPr>
              <a:t>חומרים אנאורגניים</a:t>
            </a:r>
          </a:p>
          <a:p>
            <a:pPr>
              <a:buFont typeface="Arial" panose="020B0604020202020204" pitchFamily="34" charset="0"/>
              <a:buChar char="•"/>
            </a:pPr>
            <a:r>
              <a:rPr lang="he-IL" sz="3600" dirty="0">
                <a:solidFill>
                  <a:srgbClr val="002060"/>
                </a:solidFill>
              </a:rPr>
              <a:t>נמסים בגוף.</a:t>
            </a:r>
          </a:p>
          <a:p>
            <a:pPr>
              <a:buFont typeface="Arial" panose="020B0604020202020204" pitchFamily="34" charset="0"/>
              <a:buChar char="•"/>
            </a:pPr>
            <a:r>
              <a:rPr lang="he-IL" sz="3600" dirty="0">
                <a:solidFill>
                  <a:srgbClr val="002060"/>
                </a:solidFill>
              </a:rPr>
              <a:t>לא מתפרקים אפילו בתנאים קיצוניים.</a:t>
            </a:r>
          </a:p>
          <a:p>
            <a:pPr>
              <a:buFont typeface="Arial" panose="020B0604020202020204" pitchFamily="34" charset="0"/>
              <a:buChar char="•"/>
            </a:pPr>
            <a:r>
              <a:rPr lang="he-IL" sz="3600" dirty="0">
                <a:solidFill>
                  <a:srgbClr val="002060"/>
                </a:solidFill>
              </a:rPr>
              <a:t>הכמות אינה מלמדת על חשיבותו של המינרל.</a:t>
            </a:r>
          </a:p>
          <a:p>
            <a:pPr>
              <a:buFont typeface="Arial" panose="020B0604020202020204" pitchFamily="34" charset="0"/>
              <a:buChar char="•"/>
            </a:pPr>
            <a:r>
              <a:rPr lang="he-IL" sz="3600" b="1" u="sng" dirty="0">
                <a:solidFill>
                  <a:srgbClr val="002060"/>
                </a:solidFill>
              </a:rPr>
              <a:t>מיקרו מינרלים</a:t>
            </a:r>
            <a:r>
              <a:rPr lang="he-IL" sz="3600" dirty="0">
                <a:solidFill>
                  <a:srgbClr val="002060"/>
                </a:solidFill>
              </a:rPr>
              <a:t> – ברזל, יוד נחושת, אבץ.</a:t>
            </a:r>
          </a:p>
          <a:p>
            <a:pPr>
              <a:buFont typeface="Arial" panose="020B0604020202020204" pitchFamily="34" charset="0"/>
              <a:buChar char="•"/>
            </a:pPr>
            <a:r>
              <a:rPr lang="he-IL" sz="3600" b="1" u="sng" dirty="0">
                <a:solidFill>
                  <a:srgbClr val="002060"/>
                </a:solidFill>
              </a:rPr>
              <a:t>מאקרו מינרלים – </a:t>
            </a:r>
            <a:r>
              <a:rPr lang="he-IL" sz="3600" dirty="0">
                <a:solidFill>
                  <a:srgbClr val="002060"/>
                </a:solidFill>
              </a:rPr>
              <a:t>סידן, זרחן, אשלגן, מגנזיום. </a:t>
            </a:r>
          </a:p>
        </p:txBody>
      </p:sp>
    </p:spTree>
    <p:extLst>
      <p:ext uri="{BB962C8B-B14F-4D97-AF65-F5344CB8AC3E}">
        <p14:creationId xmlns:p14="http://schemas.microsoft.com/office/powerpoint/2010/main" val="2073628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לבן 2"/>
          <p:cNvSpPr/>
          <p:nvPr/>
        </p:nvSpPr>
        <p:spPr>
          <a:xfrm>
            <a:off x="2200205" y="203422"/>
            <a:ext cx="8301953" cy="1015663"/>
          </a:xfrm>
          <a:prstGeom prst="rect">
            <a:avLst/>
          </a:prstGeom>
        </p:spPr>
        <p:txBody>
          <a:bodyPr wrap="none">
            <a:spAutoFit/>
          </a:bodyPr>
          <a:lstStyle/>
          <a:p>
            <a:pPr marL="45720" indent="0" algn="ctr">
              <a:buNone/>
            </a:pPr>
            <a:r>
              <a:rPr lang="he-IL" sz="6000" b="1" u="sng" dirty="0">
                <a:solidFill>
                  <a:srgbClr val="002060"/>
                </a:solidFill>
              </a:rPr>
              <a:t>תפקידי המינרלים השונים</a:t>
            </a:r>
          </a:p>
        </p:txBody>
      </p:sp>
      <p:sp>
        <p:nvSpPr>
          <p:cNvPr id="4" name="מלבן 3"/>
          <p:cNvSpPr/>
          <p:nvPr/>
        </p:nvSpPr>
        <p:spPr>
          <a:xfrm>
            <a:off x="886046" y="1219085"/>
            <a:ext cx="10930269" cy="5632311"/>
          </a:xfrm>
          <a:prstGeom prst="rect">
            <a:avLst/>
          </a:prstGeom>
        </p:spPr>
        <p:txBody>
          <a:bodyPr wrap="square">
            <a:spAutoFit/>
          </a:bodyPr>
          <a:lstStyle/>
          <a:p>
            <a:pPr marL="342900" indent="-342900">
              <a:lnSpc>
                <a:spcPct val="150000"/>
              </a:lnSpc>
              <a:buFont typeface="+mj-lt"/>
              <a:buAutoNum type="arabicPeriod"/>
            </a:pPr>
            <a:r>
              <a:rPr lang="he-IL" sz="4000" dirty="0">
                <a:solidFill>
                  <a:srgbClr val="002060"/>
                </a:solidFill>
              </a:rPr>
              <a:t>ויסות של כניסה ויציאה של חומרים מן התא ("המאבטח של התא").</a:t>
            </a:r>
          </a:p>
          <a:p>
            <a:pPr marL="342900" indent="-342900">
              <a:lnSpc>
                <a:spcPct val="150000"/>
              </a:lnSpc>
              <a:buFont typeface="+mj-lt"/>
              <a:buAutoNum type="arabicPeriod"/>
            </a:pPr>
            <a:r>
              <a:rPr lang="he-IL" sz="4000" dirty="0">
                <a:solidFill>
                  <a:srgbClr val="002060"/>
                </a:solidFill>
              </a:rPr>
              <a:t>מסייעים בהולכת חומרים – חלקם בעלי מטען חשמלי.</a:t>
            </a:r>
          </a:p>
          <a:p>
            <a:pPr marL="342900" indent="-342900">
              <a:lnSpc>
                <a:spcPct val="150000"/>
              </a:lnSpc>
              <a:buFont typeface="+mj-lt"/>
              <a:buAutoNum type="arabicPeriod"/>
            </a:pPr>
            <a:r>
              <a:rPr lang="he-IL" sz="4000" dirty="0">
                <a:solidFill>
                  <a:srgbClr val="C00000"/>
                </a:solidFill>
              </a:rPr>
              <a:t>הפעלת שרירים – סידן, נתרן ואשלגן.</a:t>
            </a:r>
          </a:p>
          <a:p>
            <a:pPr marL="342900" indent="-342900">
              <a:lnSpc>
                <a:spcPct val="150000"/>
              </a:lnSpc>
              <a:buFont typeface="+mj-lt"/>
              <a:buAutoNum type="arabicPeriod"/>
            </a:pPr>
            <a:r>
              <a:rPr lang="he-IL" sz="4000" dirty="0">
                <a:solidFill>
                  <a:srgbClr val="0070C0"/>
                </a:solidFill>
              </a:rPr>
              <a:t>בניית עצמות ושיניים – סידן, זרחן, מגנזיום.</a:t>
            </a:r>
          </a:p>
          <a:p>
            <a:pPr marL="342900" indent="-342900">
              <a:lnSpc>
                <a:spcPct val="150000"/>
              </a:lnSpc>
              <a:buFont typeface="+mj-lt"/>
              <a:buAutoNum type="arabicPeriod"/>
            </a:pPr>
            <a:r>
              <a:rPr lang="he-IL" sz="4000" dirty="0">
                <a:solidFill>
                  <a:srgbClr val="FF0000"/>
                </a:solidFill>
              </a:rPr>
              <a:t>המוגלובין – ברזל.</a:t>
            </a:r>
          </a:p>
        </p:txBody>
      </p:sp>
      <p:pic>
        <p:nvPicPr>
          <p:cNvPr id="26626" name="Picture 2" descr="Image result for ‫שרירים‬‎"/>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720" y="4242390"/>
            <a:ext cx="1948485" cy="1998921"/>
          </a:xfrm>
          <a:prstGeom prst="rect">
            <a:avLst/>
          </a:prstGeom>
          <a:noFill/>
          <a:extLst>
            <a:ext uri="{909E8E84-426E-40DD-AFC4-6F175D3DCCD1}">
              <a14:hiddenFill xmlns:a14="http://schemas.microsoft.com/office/drawing/2010/main">
                <a:solidFill>
                  <a:srgbClr val="FFFFFF"/>
                </a:solidFill>
              </a14:hiddenFill>
            </a:ext>
          </a:extLst>
        </p:spPr>
      </p:pic>
      <p:pic>
        <p:nvPicPr>
          <p:cNvPr id="26628" name="Picture 4" descr="Image result for ‫שלד‬‎"/>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633" y="203422"/>
            <a:ext cx="3317358" cy="3317358"/>
          </a:xfrm>
          <a:prstGeom prst="rect">
            <a:avLst/>
          </a:prstGeom>
          <a:noFill/>
          <a:extLst>
            <a:ext uri="{909E8E84-426E-40DD-AFC4-6F175D3DCCD1}">
              <a14:hiddenFill xmlns:a14="http://schemas.microsoft.com/office/drawing/2010/main">
                <a:solidFill>
                  <a:srgbClr val="FFFFFF"/>
                </a:solidFill>
              </a14:hiddenFill>
            </a:ext>
          </a:extLst>
        </p:spPr>
      </p:pic>
      <p:pic>
        <p:nvPicPr>
          <p:cNvPr id="26630" name="Picture 6" descr="Image result for ‫מולקולת המוגלובין‬‎"/>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378236" y="4187075"/>
            <a:ext cx="2333065" cy="2359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720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6" presetClass="entr" presetSubtype="16" fill="hold" nodeType="withEffect">
                                  <p:stCondLst>
                                    <p:cond delay="0"/>
                                  </p:stCondLst>
                                  <p:childTnLst>
                                    <p:set>
                                      <p:cBhvr>
                                        <p:cTn id="16" dur="1" fill="hold">
                                          <p:stCondLst>
                                            <p:cond delay="0"/>
                                          </p:stCondLst>
                                        </p:cTn>
                                        <p:tgtEl>
                                          <p:spTgt spid="26626"/>
                                        </p:tgtEl>
                                        <p:attrNameLst>
                                          <p:attrName>style.visibility</p:attrName>
                                        </p:attrNameLst>
                                      </p:cBhvr>
                                      <p:to>
                                        <p:strVal val="visible"/>
                                      </p:to>
                                    </p:set>
                                    <p:animEffect transition="in" filter="circle(in)">
                                      <p:cBhvr>
                                        <p:cTn id="17" dur="2000"/>
                                        <p:tgtEl>
                                          <p:spTgt spid="26626"/>
                                        </p:tgtEl>
                                      </p:cBhvr>
                                    </p:animEffect>
                                  </p:childTnLst>
                                  <p:subTnLst>
                                    <p:set>
                                      <p:cBhvr override="childStyle">
                                        <p:cTn dur="1" fill="hold" display="0" masterRel="nextClick" afterEffect="1"/>
                                        <p:tgtEl>
                                          <p:spTgt spid="26626"/>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childTnLst>
                                </p:cTn>
                              </p:par>
                              <p:par>
                                <p:cTn id="22" presetID="16" presetClass="entr" presetSubtype="42" fill="hold" nodeType="withEffect">
                                  <p:stCondLst>
                                    <p:cond delay="0"/>
                                  </p:stCondLst>
                                  <p:childTnLst>
                                    <p:set>
                                      <p:cBhvr>
                                        <p:cTn id="23" dur="1" fill="hold">
                                          <p:stCondLst>
                                            <p:cond delay="0"/>
                                          </p:stCondLst>
                                        </p:cTn>
                                        <p:tgtEl>
                                          <p:spTgt spid="26628"/>
                                        </p:tgtEl>
                                        <p:attrNameLst>
                                          <p:attrName>style.visibility</p:attrName>
                                        </p:attrNameLst>
                                      </p:cBhvr>
                                      <p:to>
                                        <p:strVal val="visible"/>
                                      </p:to>
                                    </p:set>
                                    <p:animEffect transition="in" filter="barn(outHorizontal)">
                                      <p:cBhvr>
                                        <p:cTn id="24" dur="3000"/>
                                        <p:tgtEl>
                                          <p:spTgt spid="26628"/>
                                        </p:tgtEl>
                                      </p:cBhvr>
                                    </p:animEffect>
                                  </p:childTnLst>
                                  <p:subTnLst>
                                    <p:set>
                                      <p:cBhvr override="childStyle">
                                        <p:cTn dur="1" fill="hold" display="0" masterRel="nextClick" afterEffect="1"/>
                                        <p:tgtEl>
                                          <p:spTgt spid="26628"/>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childTnLst>
                                </p:cTn>
                              </p:par>
                              <p:par>
                                <p:cTn id="29" presetID="2" presetClass="entr" presetSubtype="2" fill="hold" nodeType="withEffect">
                                  <p:stCondLst>
                                    <p:cond delay="0"/>
                                  </p:stCondLst>
                                  <p:childTnLst>
                                    <p:set>
                                      <p:cBhvr>
                                        <p:cTn id="30" dur="1" fill="hold">
                                          <p:stCondLst>
                                            <p:cond delay="0"/>
                                          </p:stCondLst>
                                        </p:cTn>
                                        <p:tgtEl>
                                          <p:spTgt spid="26630"/>
                                        </p:tgtEl>
                                        <p:attrNameLst>
                                          <p:attrName>style.visibility</p:attrName>
                                        </p:attrNameLst>
                                      </p:cBhvr>
                                      <p:to>
                                        <p:strVal val="visible"/>
                                      </p:to>
                                    </p:set>
                                    <p:anim calcmode="lin" valueType="num">
                                      <p:cBhvr additive="base">
                                        <p:cTn id="31" dur="2000" fill="hold"/>
                                        <p:tgtEl>
                                          <p:spTgt spid="26630"/>
                                        </p:tgtEl>
                                        <p:attrNameLst>
                                          <p:attrName>ppt_x</p:attrName>
                                        </p:attrNameLst>
                                      </p:cBhvr>
                                      <p:tavLst>
                                        <p:tav tm="0">
                                          <p:val>
                                            <p:strVal val="1+#ppt_w/2"/>
                                          </p:val>
                                        </p:tav>
                                        <p:tav tm="100000">
                                          <p:val>
                                            <p:strVal val="#ppt_x"/>
                                          </p:val>
                                        </p:tav>
                                      </p:tavLst>
                                    </p:anim>
                                    <p:anim calcmode="lin" valueType="num">
                                      <p:cBhvr additive="base">
                                        <p:cTn id="32" dur="2000" fill="hold"/>
                                        <p:tgtEl>
                                          <p:spTgt spid="266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3071665" y="476672"/>
            <a:ext cx="6512511" cy="114300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endParaRPr lang="he-IL" sz="4000" dirty="0"/>
          </a:p>
        </p:txBody>
      </p:sp>
      <p:sp>
        <p:nvSpPr>
          <p:cNvPr id="3" name="מציין מיקום תוכן 2"/>
          <p:cNvSpPr txBox="1">
            <a:spLocks/>
          </p:cNvSpPr>
          <p:nvPr/>
        </p:nvSpPr>
        <p:spPr>
          <a:xfrm>
            <a:off x="2711624" y="1772816"/>
            <a:ext cx="6552728" cy="4194800"/>
          </a:xfrm>
          <a:prstGeom prst="rect">
            <a:avLst/>
          </a:prstGeom>
        </p:spPr>
        <p:txBody>
          <a:bodyPr>
            <a:normAutofit/>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endParaRPr lang="he-IL" sz="2800" dirty="0">
              <a:solidFill>
                <a:srgbClr val="FF0000"/>
              </a:solidFill>
            </a:endParaRPr>
          </a:p>
        </p:txBody>
      </p:sp>
      <p:sp>
        <p:nvSpPr>
          <p:cNvPr id="5" name="מציין מיקום תוכן 2"/>
          <p:cNvSpPr txBox="1">
            <a:spLocks/>
          </p:cNvSpPr>
          <p:nvPr/>
        </p:nvSpPr>
        <p:spPr>
          <a:xfrm>
            <a:off x="308344" y="1375123"/>
            <a:ext cx="10813311" cy="5328592"/>
          </a:xfrm>
          <a:prstGeom prst="rect">
            <a:avLst/>
          </a:prstGeom>
        </p:spPr>
        <p:txBody>
          <a:bodyPr>
            <a:normAutofit/>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endParaRPr lang="he-IL" sz="1800" b="1" u="sng" dirty="0">
              <a:solidFill>
                <a:schemeClr val="tx1"/>
              </a:solidFill>
            </a:endParaRPr>
          </a:p>
          <a:p>
            <a:pPr marL="45720" indent="0">
              <a:buNone/>
            </a:pPr>
            <a:r>
              <a:rPr lang="he-IL" sz="4000" b="1" u="sng" dirty="0">
                <a:solidFill>
                  <a:srgbClr val="FF0000"/>
                </a:solidFill>
              </a:rPr>
              <a:t>מחסור במינרלים אצל בעלי חיים:</a:t>
            </a:r>
          </a:p>
          <a:p>
            <a:pPr>
              <a:buFont typeface="Arial" pitchFamily="34" charset="0"/>
              <a:buChar char="•"/>
            </a:pPr>
            <a:r>
              <a:rPr lang="he-IL" sz="4000" b="1" dirty="0">
                <a:solidFill>
                  <a:schemeClr val="tx1"/>
                </a:solidFill>
              </a:rPr>
              <a:t>חוסר בסידן </a:t>
            </a:r>
            <a:r>
              <a:rPr lang="he-IL" sz="4000" dirty="0">
                <a:solidFill>
                  <a:schemeClr val="tx1"/>
                </a:solidFill>
              </a:rPr>
              <a:t>– בע"ח הניזונים ממזון מרוכז לגידול ופיטום יסבלו מחוסר יגרום ל: </a:t>
            </a:r>
            <a:r>
              <a:rPr lang="he-IL" sz="4000" dirty="0">
                <a:solidFill>
                  <a:srgbClr val="FF0000"/>
                </a:solidFill>
              </a:rPr>
              <a:t>חולשה בעצמות וחולשה כללית.</a:t>
            </a:r>
          </a:p>
          <a:p>
            <a:pPr>
              <a:buFont typeface="Arial" pitchFamily="34" charset="0"/>
              <a:buChar char="•"/>
            </a:pPr>
            <a:r>
              <a:rPr lang="he-IL" sz="4000" b="1" dirty="0">
                <a:solidFill>
                  <a:schemeClr val="tx1"/>
                </a:solidFill>
              </a:rPr>
              <a:t>חוסר בזרחן </a:t>
            </a:r>
            <a:r>
              <a:rPr lang="he-IL" sz="4000" dirty="0">
                <a:solidFill>
                  <a:schemeClr val="tx1"/>
                </a:solidFill>
              </a:rPr>
              <a:t>– בע"ח הניזונים ממזון גס עלולים לסבול מחוסר יגרום ל: </a:t>
            </a:r>
            <a:r>
              <a:rPr lang="he-IL" sz="4000" dirty="0">
                <a:solidFill>
                  <a:srgbClr val="FF0000"/>
                </a:solidFill>
              </a:rPr>
              <a:t>חולשה. חור עמידות למחלות. חוסר פוריות. עיכוב בהתבגרות.</a:t>
            </a:r>
          </a:p>
          <a:p>
            <a:pPr marL="45720" indent="0">
              <a:buNone/>
            </a:pPr>
            <a:endParaRPr lang="he-IL" sz="4000" dirty="0">
              <a:solidFill>
                <a:schemeClr val="tx1"/>
              </a:solidFill>
            </a:endParaRPr>
          </a:p>
          <a:p>
            <a:pPr marL="45720" indent="0">
              <a:buNone/>
            </a:pPr>
            <a:endParaRPr lang="he-IL" sz="2000" dirty="0">
              <a:solidFill>
                <a:schemeClr val="tx1"/>
              </a:solidFill>
            </a:endParaRPr>
          </a:p>
          <a:p>
            <a:pPr marL="45720" indent="0">
              <a:buNone/>
            </a:pPr>
            <a:endParaRPr lang="he-IL" sz="2000" b="1" u="sng" dirty="0">
              <a:solidFill>
                <a:schemeClr val="tx1"/>
              </a:solidFill>
            </a:endParaRPr>
          </a:p>
        </p:txBody>
      </p:sp>
      <p:sp>
        <p:nvSpPr>
          <p:cNvPr id="6" name="מלבן 5"/>
          <p:cNvSpPr/>
          <p:nvPr/>
        </p:nvSpPr>
        <p:spPr>
          <a:xfrm>
            <a:off x="2428738" y="-58082"/>
            <a:ext cx="7394653" cy="1754326"/>
          </a:xfrm>
          <a:prstGeom prst="rect">
            <a:avLst/>
          </a:prstGeom>
        </p:spPr>
        <p:txBody>
          <a:bodyPr wrap="none">
            <a:spAutoFit/>
          </a:bodyPr>
          <a:lstStyle/>
          <a:p>
            <a:pPr marL="45720" indent="0" algn="ctr">
              <a:buNone/>
            </a:pPr>
            <a:r>
              <a:rPr lang="he-IL" sz="5400" b="1" u="sng" dirty="0"/>
              <a:t>עודף במינרלים יגרום נזק </a:t>
            </a:r>
          </a:p>
          <a:p>
            <a:pPr marL="45720" indent="0" algn="ctr">
              <a:buNone/>
            </a:pPr>
            <a:r>
              <a:rPr lang="he-IL" sz="5400" b="1" u="sng" dirty="0"/>
              <a:t>לא פחות מאשר חוסר</a:t>
            </a:r>
            <a:endParaRPr lang="en-US" sz="5400" b="1" u="sng" dirty="0"/>
          </a:p>
        </p:txBody>
      </p:sp>
      <p:pic>
        <p:nvPicPr>
          <p:cNvPr id="27650" name="Picture 2" descr="Image result for ‫סכנה‬‎"/>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322" y="12362"/>
            <a:ext cx="2174618" cy="27255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6569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טבלה 4"/>
          <p:cNvGraphicFramePr>
            <a:graphicFrameLocks noGrp="1"/>
          </p:cNvGraphicFramePr>
          <p:nvPr>
            <p:extLst>
              <p:ext uri="{D42A27DB-BD31-4B8C-83A1-F6EECF244321}">
                <p14:modId xmlns:p14="http://schemas.microsoft.com/office/powerpoint/2010/main" val="231093295"/>
              </p:ext>
            </p:extLst>
          </p:nvPr>
        </p:nvGraphicFramePr>
        <p:xfrm>
          <a:off x="338212" y="249238"/>
          <a:ext cx="11476794" cy="6563126"/>
        </p:xfrm>
        <a:graphic>
          <a:graphicData uri="http://schemas.openxmlformats.org/drawingml/2006/table">
            <a:tbl>
              <a:tblPr rtl="1"/>
              <a:tblGrid>
                <a:gridCol w="2916658">
                  <a:extLst>
                    <a:ext uri="{9D8B030D-6E8A-4147-A177-3AD203B41FA5}">
                      <a16:colId xmlns:a16="http://schemas.microsoft.com/office/drawing/2014/main" xmlns="" val="20000"/>
                    </a:ext>
                  </a:extLst>
                </a:gridCol>
                <a:gridCol w="4923939">
                  <a:extLst>
                    <a:ext uri="{9D8B030D-6E8A-4147-A177-3AD203B41FA5}">
                      <a16:colId xmlns:a16="http://schemas.microsoft.com/office/drawing/2014/main" xmlns="" val="20001"/>
                    </a:ext>
                  </a:extLst>
                </a:gridCol>
                <a:gridCol w="3636197">
                  <a:extLst>
                    <a:ext uri="{9D8B030D-6E8A-4147-A177-3AD203B41FA5}">
                      <a16:colId xmlns:a16="http://schemas.microsoft.com/office/drawing/2014/main" xmlns="" val="20002"/>
                    </a:ext>
                  </a:extLst>
                </a:gridCol>
              </a:tblGrid>
              <a:tr h="438252">
                <a:tc>
                  <a:txBody>
                    <a:bodyPr/>
                    <a:lstStyle/>
                    <a:p>
                      <a:pPr algn="just" rtl="1">
                        <a:lnSpc>
                          <a:spcPct val="115000"/>
                        </a:lnSpc>
                        <a:spcAft>
                          <a:spcPts val="1000"/>
                        </a:spcAft>
                      </a:pPr>
                      <a:r>
                        <a:rPr lang="he-IL" sz="1500" b="1">
                          <a:latin typeface="Calibri"/>
                          <a:ea typeface="Times New Roman"/>
                          <a:cs typeface="Arial"/>
                        </a:rPr>
                        <a:t>מינרל</a:t>
                      </a:r>
                      <a:endParaRPr lang="en-US" sz="1500">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1000"/>
                        </a:spcAft>
                      </a:pPr>
                      <a:r>
                        <a:rPr lang="he-IL" sz="1500" b="1" dirty="0">
                          <a:latin typeface="Calibri"/>
                          <a:ea typeface="Times New Roman"/>
                          <a:cs typeface="Arial"/>
                        </a:rPr>
                        <a:t>תפקיד</a:t>
                      </a:r>
                      <a:endParaRPr lang="en-US" sz="1500" dirty="0">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1000"/>
                        </a:spcAft>
                      </a:pPr>
                      <a:r>
                        <a:rPr lang="he-IL" sz="1500" b="1">
                          <a:latin typeface="Calibri"/>
                          <a:ea typeface="Times New Roman"/>
                          <a:cs typeface="Arial"/>
                        </a:rPr>
                        <a:t>חסרונו יכול לגרום</a:t>
                      </a:r>
                      <a:endParaRPr lang="en-US" sz="1500">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967233">
                <a:tc>
                  <a:txBody>
                    <a:bodyPr/>
                    <a:lstStyle/>
                    <a:p>
                      <a:pPr algn="just" rtl="1">
                        <a:lnSpc>
                          <a:spcPct val="115000"/>
                        </a:lnSpc>
                        <a:spcAft>
                          <a:spcPts val="1000"/>
                        </a:spcAft>
                      </a:pPr>
                      <a:r>
                        <a:rPr lang="he-IL" sz="2400" b="1" dirty="0">
                          <a:latin typeface="Calibri"/>
                          <a:ea typeface="Times New Roman"/>
                          <a:cs typeface="Arial"/>
                        </a:rPr>
                        <a:t>ברזל</a:t>
                      </a:r>
                      <a:endParaRPr lang="en-US" sz="2400" dirty="0">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r" rtl="1">
                        <a:lnSpc>
                          <a:spcPct val="115000"/>
                        </a:lnSpc>
                        <a:spcAft>
                          <a:spcPts val="1000"/>
                        </a:spcAft>
                      </a:pPr>
                      <a:r>
                        <a:rPr lang="he-IL" sz="2000" b="1" dirty="0">
                          <a:solidFill>
                            <a:srgbClr val="00B050"/>
                          </a:solidFill>
                          <a:latin typeface="Calibri"/>
                          <a:ea typeface="Times New Roman"/>
                          <a:cs typeface="Arial"/>
                        </a:rPr>
                        <a:t>מרכיב חשוב במולקולת ההמוגלובין הנמצאת בתאי דם אדומים המובילים חמצן מהראות לתאים</a:t>
                      </a:r>
                      <a:endParaRPr lang="en-US" sz="2000" b="1" dirty="0">
                        <a:solidFill>
                          <a:srgbClr val="00B050"/>
                        </a:solidFill>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r" rtl="1">
                        <a:lnSpc>
                          <a:spcPct val="115000"/>
                        </a:lnSpc>
                        <a:spcAft>
                          <a:spcPts val="1000"/>
                        </a:spcAft>
                      </a:pPr>
                      <a:r>
                        <a:rPr lang="he-IL" sz="2000" b="1" dirty="0">
                          <a:solidFill>
                            <a:srgbClr val="FF0000"/>
                          </a:solidFill>
                          <a:latin typeface="Calibri"/>
                          <a:ea typeface="Times New Roman"/>
                          <a:cs typeface="Arial"/>
                        </a:rPr>
                        <a:t>חיוורון , חולשה סחרחורת</a:t>
                      </a:r>
                      <a:endParaRPr lang="en-US" sz="2000" b="1" dirty="0">
                        <a:solidFill>
                          <a:srgbClr val="FF0000"/>
                        </a:solidFill>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extLst>
                  <a:ext uri="{0D108BD9-81ED-4DB2-BD59-A6C34878D82A}">
                    <a16:rowId xmlns:a16="http://schemas.microsoft.com/office/drawing/2014/main" xmlns="" val="10001"/>
                  </a:ext>
                </a:extLst>
              </a:tr>
              <a:tr h="1047080">
                <a:tc>
                  <a:txBody>
                    <a:bodyPr/>
                    <a:lstStyle/>
                    <a:p>
                      <a:pPr algn="just" rtl="1">
                        <a:lnSpc>
                          <a:spcPct val="115000"/>
                        </a:lnSpc>
                        <a:spcAft>
                          <a:spcPts val="1000"/>
                        </a:spcAft>
                      </a:pPr>
                      <a:r>
                        <a:rPr lang="he-IL" sz="2400" b="1" dirty="0">
                          <a:latin typeface="Calibri"/>
                          <a:ea typeface="Times New Roman"/>
                          <a:cs typeface="Arial"/>
                        </a:rPr>
                        <a:t>מגנזיום</a:t>
                      </a:r>
                      <a:endParaRPr lang="en-US" sz="2400" dirty="0">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99"/>
                    </a:solidFill>
                  </a:tcPr>
                </a:tc>
                <a:tc>
                  <a:txBody>
                    <a:bodyPr/>
                    <a:lstStyle/>
                    <a:p>
                      <a:pPr algn="r" rtl="1">
                        <a:lnSpc>
                          <a:spcPct val="115000"/>
                        </a:lnSpc>
                        <a:spcAft>
                          <a:spcPts val="1000"/>
                        </a:spcAft>
                      </a:pPr>
                      <a:r>
                        <a:rPr lang="he-IL" sz="2000" b="1" dirty="0">
                          <a:solidFill>
                            <a:srgbClr val="00B050"/>
                          </a:solidFill>
                          <a:latin typeface="Calibri"/>
                          <a:ea typeface="Times New Roman"/>
                          <a:cs typeface="Arial"/>
                        </a:rPr>
                        <a:t>חשוב לתהליך חילוף חומרים בשרירים  ומסייע לספיגת ויטמינים בגוף</a:t>
                      </a:r>
                      <a:endParaRPr lang="en-US" sz="2000" b="1" dirty="0">
                        <a:solidFill>
                          <a:srgbClr val="00B050"/>
                        </a:solidFill>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99"/>
                    </a:solidFill>
                  </a:tcPr>
                </a:tc>
                <a:tc>
                  <a:txBody>
                    <a:bodyPr/>
                    <a:lstStyle/>
                    <a:p>
                      <a:pPr algn="r" rtl="1">
                        <a:lnSpc>
                          <a:spcPct val="115000"/>
                        </a:lnSpc>
                        <a:spcAft>
                          <a:spcPts val="1000"/>
                        </a:spcAft>
                      </a:pPr>
                      <a:r>
                        <a:rPr lang="he-IL" sz="2000" b="1" dirty="0">
                          <a:solidFill>
                            <a:srgbClr val="FF0000"/>
                          </a:solidFill>
                          <a:latin typeface="Calibri"/>
                          <a:ea typeface="Times New Roman"/>
                          <a:cs typeface="Arial"/>
                        </a:rPr>
                        <a:t>התכווצויות בשריר , חולשת שרירים ומחלות לב</a:t>
                      </a:r>
                      <a:endParaRPr lang="en-US" sz="2000" b="1" dirty="0">
                        <a:solidFill>
                          <a:srgbClr val="FF0000"/>
                        </a:solidFill>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99"/>
                    </a:solidFill>
                  </a:tcPr>
                </a:tc>
                <a:extLst>
                  <a:ext uri="{0D108BD9-81ED-4DB2-BD59-A6C34878D82A}">
                    <a16:rowId xmlns:a16="http://schemas.microsoft.com/office/drawing/2014/main" xmlns="" val="10002"/>
                  </a:ext>
                </a:extLst>
              </a:tr>
              <a:tr h="1119667">
                <a:tc>
                  <a:txBody>
                    <a:bodyPr/>
                    <a:lstStyle/>
                    <a:p>
                      <a:pPr algn="just" rtl="1">
                        <a:lnSpc>
                          <a:spcPct val="115000"/>
                        </a:lnSpc>
                        <a:spcAft>
                          <a:spcPts val="1000"/>
                        </a:spcAft>
                      </a:pPr>
                      <a:r>
                        <a:rPr lang="he-IL" sz="2400" b="1" dirty="0">
                          <a:latin typeface="Calibri"/>
                          <a:ea typeface="Times New Roman"/>
                          <a:cs typeface="Arial"/>
                        </a:rPr>
                        <a:t>יוד</a:t>
                      </a:r>
                      <a:endParaRPr lang="en-US" sz="2400" dirty="0">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tc>
                  <a:txBody>
                    <a:bodyPr/>
                    <a:lstStyle/>
                    <a:p>
                      <a:pPr algn="r" rtl="1">
                        <a:lnSpc>
                          <a:spcPct val="115000"/>
                        </a:lnSpc>
                        <a:spcAft>
                          <a:spcPts val="1000"/>
                        </a:spcAft>
                      </a:pPr>
                      <a:r>
                        <a:rPr lang="he-IL" sz="2000" b="1" dirty="0">
                          <a:solidFill>
                            <a:srgbClr val="00B050"/>
                          </a:solidFill>
                          <a:latin typeface="Calibri"/>
                          <a:ea typeface="Times New Roman"/>
                          <a:cs typeface="Arial"/>
                        </a:rPr>
                        <a:t>חיוני לפעולת בלוטת התריס האחראית על חילוף החומרים התקין בגוף</a:t>
                      </a:r>
                      <a:endParaRPr lang="en-US" sz="2000" b="1" dirty="0">
                        <a:solidFill>
                          <a:srgbClr val="00B050"/>
                        </a:solidFill>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tc>
                  <a:txBody>
                    <a:bodyPr/>
                    <a:lstStyle/>
                    <a:p>
                      <a:pPr algn="r" rtl="1">
                        <a:lnSpc>
                          <a:spcPct val="115000"/>
                        </a:lnSpc>
                        <a:spcAft>
                          <a:spcPts val="1000"/>
                        </a:spcAft>
                      </a:pPr>
                      <a:r>
                        <a:rPr lang="he-IL" sz="2000" b="1" dirty="0">
                          <a:solidFill>
                            <a:srgbClr val="FF0000"/>
                          </a:solidFill>
                          <a:latin typeface="Calibri"/>
                          <a:ea typeface="Times New Roman"/>
                          <a:cs typeface="Arial"/>
                        </a:rPr>
                        <a:t>חילוף חומרים איטי השמנה ועצבנות</a:t>
                      </a:r>
                      <a:endParaRPr lang="en-US" sz="2000" b="1" dirty="0">
                        <a:solidFill>
                          <a:srgbClr val="FF0000"/>
                        </a:solidFill>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xmlns="" val="10003"/>
                  </a:ext>
                </a:extLst>
              </a:tr>
              <a:tr h="1034375">
                <a:tc>
                  <a:txBody>
                    <a:bodyPr/>
                    <a:lstStyle/>
                    <a:p>
                      <a:pPr algn="just" rtl="1">
                        <a:lnSpc>
                          <a:spcPct val="115000"/>
                        </a:lnSpc>
                        <a:spcAft>
                          <a:spcPts val="1000"/>
                        </a:spcAft>
                      </a:pPr>
                      <a:r>
                        <a:rPr lang="he-IL" sz="2400" b="1" dirty="0">
                          <a:latin typeface="Calibri"/>
                          <a:ea typeface="Times New Roman"/>
                          <a:cs typeface="Arial"/>
                        </a:rPr>
                        <a:t>אבץ</a:t>
                      </a:r>
                      <a:endParaRPr lang="en-US" sz="2400" dirty="0">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F565"/>
                    </a:solidFill>
                  </a:tcPr>
                </a:tc>
                <a:tc>
                  <a:txBody>
                    <a:bodyPr/>
                    <a:lstStyle/>
                    <a:p>
                      <a:pPr algn="r" rtl="1">
                        <a:lnSpc>
                          <a:spcPct val="115000"/>
                        </a:lnSpc>
                        <a:spcAft>
                          <a:spcPts val="1000"/>
                        </a:spcAft>
                      </a:pPr>
                      <a:r>
                        <a:rPr lang="he-IL" sz="2000" b="1" dirty="0">
                          <a:solidFill>
                            <a:srgbClr val="00B050"/>
                          </a:solidFill>
                          <a:latin typeface="Calibri"/>
                          <a:ea typeface="Times New Roman"/>
                          <a:cs typeface="Arial"/>
                        </a:rPr>
                        <a:t>חיוני לחילוף חומרים של פחמימות ומסייע בריפוי פצעים</a:t>
                      </a:r>
                      <a:endParaRPr lang="en-US" sz="2000" b="1" dirty="0">
                        <a:solidFill>
                          <a:srgbClr val="00B050"/>
                        </a:solidFill>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F565"/>
                    </a:solidFill>
                  </a:tcPr>
                </a:tc>
                <a:tc>
                  <a:txBody>
                    <a:bodyPr/>
                    <a:lstStyle/>
                    <a:p>
                      <a:pPr algn="r" rtl="1">
                        <a:lnSpc>
                          <a:spcPct val="115000"/>
                        </a:lnSpc>
                        <a:spcAft>
                          <a:spcPts val="1000"/>
                        </a:spcAft>
                      </a:pPr>
                      <a:r>
                        <a:rPr lang="he-IL" sz="2000" b="1" dirty="0">
                          <a:solidFill>
                            <a:srgbClr val="FF0000"/>
                          </a:solidFill>
                          <a:latin typeface="Calibri"/>
                          <a:ea typeface="Times New Roman"/>
                          <a:cs typeface="Arial"/>
                        </a:rPr>
                        <a:t>נשירת שיער , ריפוי פצעים איטי</a:t>
                      </a:r>
                      <a:endParaRPr lang="en-US" sz="2000" b="1" dirty="0">
                        <a:solidFill>
                          <a:srgbClr val="FF0000"/>
                        </a:solidFill>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F565"/>
                    </a:solidFill>
                  </a:tcPr>
                </a:tc>
                <a:extLst>
                  <a:ext uri="{0D108BD9-81ED-4DB2-BD59-A6C34878D82A}">
                    <a16:rowId xmlns:a16="http://schemas.microsoft.com/office/drawing/2014/main" xmlns="" val="10004"/>
                  </a:ext>
                </a:extLst>
              </a:tr>
              <a:tr h="1216236">
                <a:tc>
                  <a:txBody>
                    <a:bodyPr/>
                    <a:lstStyle/>
                    <a:p>
                      <a:pPr algn="just" rtl="1">
                        <a:lnSpc>
                          <a:spcPct val="115000"/>
                        </a:lnSpc>
                        <a:spcAft>
                          <a:spcPts val="1000"/>
                        </a:spcAft>
                      </a:pPr>
                      <a:r>
                        <a:rPr lang="he-IL" sz="2400" b="1" dirty="0">
                          <a:latin typeface="Calibri"/>
                          <a:ea typeface="Times New Roman"/>
                          <a:cs typeface="Arial"/>
                        </a:rPr>
                        <a:t>אשלגן</a:t>
                      </a:r>
                      <a:endParaRPr lang="en-US" sz="2400" dirty="0">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tc>
                  <a:txBody>
                    <a:bodyPr/>
                    <a:lstStyle/>
                    <a:p>
                      <a:pPr algn="r" rtl="1">
                        <a:lnSpc>
                          <a:spcPct val="115000"/>
                        </a:lnSpc>
                        <a:spcAft>
                          <a:spcPts val="1000"/>
                        </a:spcAft>
                      </a:pPr>
                      <a:r>
                        <a:rPr lang="he-IL" sz="2000" b="1" dirty="0">
                          <a:solidFill>
                            <a:srgbClr val="00B050"/>
                          </a:solidFill>
                          <a:latin typeface="Calibri"/>
                          <a:ea typeface="Times New Roman"/>
                          <a:cs typeface="Arial"/>
                        </a:rPr>
                        <a:t>חיוני להולכה החשמלית בתאי עצב, מסייע לוויסות הנוזלים בגוף ותפקוד תקין של מערכת עצבים , השרירים והלב</a:t>
                      </a:r>
                      <a:endParaRPr lang="en-US" sz="2000" b="1" dirty="0">
                        <a:solidFill>
                          <a:srgbClr val="00B050"/>
                        </a:solidFill>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tc>
                  <a:txBody>
                    <a:bodyPr/>
                    <a:lstStyle/>
                    <a:p>
                      <a:pPr algn="r" rtl="1">
                        <a:lnSpc>
                          <a:spcPct val="115000"/>
                        </a:lnSpc>
                        <a:spcAft>
                          <a:spcPts val="1000"/>
                        </a:spcAft>
                      </a:pPr>
                      <a:r>
                        <a:rPr lang="he-IL" sz="2000" b="1" dirty="0">
                          <a:solidFill>
                            <a:srgbClr val="FF0000"/>
                          </a:solidFill>
                          <a:latin typeface="Calibri"/>
                          <a:ea typeface="Times New Roman"/>
                          <a:cs typeface="Arial"/>
                        </a:rPr>
                        <a:t>מחלות לב אירוע מוחי יתר לחץ דם הפרעות בקצב הלב</a:t>
                      </a:r>
                      <a:endParaRPr lang="en-US" sz="2000" b="1" dirty="0">
                        <a:solidFill>
                          <a:srgbClr val="FF0000"/>
                        </a:solidFill>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FF"/>
                    </a:solidFill>
                  </a:tcPr>
                </a:tc>
                <a:extLst>
                  <a:ext uri="{0D108BD9-81ED-4DB2-BD59-A6C34878D82A}">
                    <a16:rowId xmlns:a16="http://schemas.microsoft.com/office/drawing/2014/main" xmlns="" val="10005"/>
                  </a:ext>
                </a:extLst>
              </a:tr>
              <a:tr h="608119">
                <a:tc>
                  <a:txBody>
                    <a:bodyPr/>
                    <a:lstStyle/>
                    <a:p>
                      <a:pPr algn="just" rtl="1">
                        <a:lnSpc>
                          <a:spcPct val="115000"/>
                        </a:lnSpc>
                        <a:spcAft>
                          <a:spcPts val="1000"/>
                        </a:spcAft>
                      </a:pPr>
                      <a:r>
                        <a:rPr lang="he-IL" sz="2400" b="1" dirty="0">
                          <a:latin typeface="Calibri"/>
                          <a:ea typeface="Times New Roman"/>
                          <a:cs typeface="Arial"/>
                        </a:rPr>
                        <a:t>סידן</a:t>
                      </a:r>
                      <a:endParaRPr lang="en-US" sz="2400" dirty="0">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he-IL" sz="2000" b="1" dirty="0">
                          <a:solidFill>
                            <a:srgbClr val="00B050"/>
                          </a:solidFill>
                          <a:latin typeface="Calibri"/>
                          <a:ea typeface="Times New Roman"/>
                          <a:cs typeface="Arial"/>
                        </a:rPr>
                        <a:t>חיוני לשמירה על השיניים והעצמות, מניעת </a:t>
                      </a:r>
                      <a:r>
                        <a:rPr lang="he-IL" sz="2000" b="1" dirty="0" err="1">
                          <a:solidFill>
                            <a:srgbClr val="00B050"/>
                          </a:solidFill>
                          <a:latin typeface="Calibri"/>
                          <a:ea typeface="Times New Roman"/>
                          <a:cs typeface="Arial"/>
                        </a:rPr>
                        <a:t>אוסטופורוזיס</a:t>
                      </a:r>
                      <a:endParaRPr lang="en-US" sz="2000" b="1" dirty="0">
                        <a:solidFill>
                          <a:srgbClr val="00B050"/>
                        </a:solidFill>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he-IL" sz="2000" b="1" dirty="0">
                          <a:solidFill>
                            <a:srgbClr val="FF0000"/>
                          </a:solidFill>
                          <a:latin typeface="Calibri"/>
                          <a:ea typeface="Times New Roman"/>
                          <a:cs typeface="Arial"/>
                        </a:rPr>
                        <a:t>שברים בעצמות חורים בשיניים</a:t>
                      </a:r>
                      <a:endParaRPr lang="en-US" sz="2000" b="1" dirty="0">
                        <a:solidFill>
                          <a:srgbClr val="FF0000"/>
                        </a:solidFill>
                        <a:latin typeface="Calibri"/>
                        <a:ea typeface="Times New Roman"/>
                        <a:cs typeface="Arial"/>
                      </a:endParaRPr>
                    </a:p>
                  </a:txBody>
                  <a:tcPr marL="62132" marR="621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42874643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dirty="0"/>
              <a:t>תהליך העיכול</a:t>
            </a:r>
          </a:p>
        </p:txBody>
      </p:sp>
      <p:sp>
        <p:nvSpPr>
          <p:cNvPr id="3" name="מציין מיקום תוכן 2"/>
          <p:cNvSpPr>
            <a:spLocks noGrp="1"/>
          </p:cNvSpPr>
          <p:nvPr>
            <p:ph idx="1"/>
          </p:nvPr>
        </p:nvSpPr>
        <p:spPr>
          <a:xfrm>
            <a:off x="444500" y="1524000"/>
            <a:ext cx="10998200" cy="5181600"/>
          </a:xfrm>
        </p:spPr>
        <p:txBody>
          <a:bodyPr/>
          <a:lstStyle/>
          <a:p>
            <a:pPr marL="45720" indent="0" algn="ctr">
              <a:buNone/>
            </a:pPr>
            <a:r>
              <a:rPr lang="he-IL" sz="3200" b="1" u="sng" dirty="0"/>
              <a:t>קיים פירוק כימי ומכאני בחלקי מערכת העיכול</a:t>
            </a:r>
          </a:p>
          <a:p>
            <a:r>
              <a:rPr lang="he-IL" sz="3200" b="1" dirty="0"/>
              <a:t>פירוק כימי </a:t>
            </a:r>
            <a:r>
              <a:rPr lang="he-IL" sz="3200" dirty="0"/>
              <a:t>– אנזימים – בפה ובקיבה.</a:t>
            </a:r>
          </a:p>
          <a:p>
            <a:r>
              <a:rPr lang="he-IL" sz="3200" b="1" dirty="0"/>
              <a:t>פירוק כימי </a:t>
            </a:r>
            <a:r>
              <a:rPr lang="he-IL" sz="3200" dirty="0"/>
              <a:t>– מיקרואורגניזמים (חיידקים) – סימביוזה במעיים/קיבת הכרס.</a:t>
            </a:r>
          </a:p>
          <a:p>
            <a:r>
              <a:rPr lang="he-IL" sz="3200" b="1" dirty="0"/>
              <a:t>פירוק מכאני </a:t>
            </a:r>
            <a:r>
              <a:rPr lang="he-IL" sz="3200" dirty="0"/>
              <a:t>– פירוק - שיניים.</a:t>
            </a:r>
          </a:p>
          <a:p>
            <a:r>
              <a:rPr lang="he-IL" sz="3200" b="1" dirty="0"/>
              <a:t>פירוק מכאני </a:t>
            </a:r>
            <a:r>
              <a:rPr lang="he-IL" sz="3200" dirty="0"/>
              <a:t>– ערבול - התכווצויות הקיבה והמעי הדק.</a:t>
            </a:r>
          </a:p>
          <a:p>
            <a:pPr marL="45720" indent="0">
              <a:buNone/>
            </a:pPr>
            <a:endParaRPr lang="he-IL" sz="3200" dirty="0">
              <a:solidFill>
                <a:srgbClr val="FF0000"/>
              </a:solidFill>
            </a:endParaRPr>
          </a:p>
          <a:p>
            <a:pPr marL="45720" indent="0">
              <a:buNone/>
            </a:pPr>
            <a:r>
              <a:rPr lang="he-IL" sz="3200" b="1" u="sng" dirty="0">
                <a:solidFill>
                  <a:srgbClr val="FF0000"/>
                </a:solidFill>
              </a:rPr>
              <a:t>סוף תהליך העיכול</a:t>
            </a:r>
            <a:r>
              <a:rPr lang="he-IL" sz="3200" dirty="0">
                <a:solidFill>
                  <a:srgbClr val="FF0000"/>
                </a:solidFill>
              </a:rPr>
              <a:t> – תוצרי העיכול נספגים בחזרה למחזור הדם.</a:t>
            </a:r>
          </a:p>
          <a:p>
            <a:pPr marL="45720" indent="0">
              <a:buNone/>
            </a:pPr>
            <a:r>
              <a:rPr lang="he-IL" sz="3200" dirty="0">
                <a:solidFill>
                  <a:srgbClr val="FF0000"/>
                </a:solidFill>
              </a:rPr>
              <a:t>חומרים שלא מתעכלים יוצאים החוצה (הפרשות).</a:t>
            </a:r>
          </a:p>
          <a:p>
            <a:endParaRPr lang="he-IL" dirty="0"/>
          </a:p>
        </p:txBody>
      </p:sp>
      <p:pic>
        <p:nvPicPr>
          <p:cNvPr id="24582" name="Picture 6" descr="Image result for ‫עיכו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59000"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8709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l="26382" t="19187" r="21301" b="11383"/>
          <a:stretch/>
        </p:blipFill>
        <p:spPr bwMode="auto">
          <a:xfrm flipH="1">
            <a:off x="-122666" y="1594625"/>
            <a:ext cx="3891777" cy="5263376"/>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p:cNvSpPr>
            <a:spLocks noGrp="1"/>
          </p:cNvSpPr>
          <p:nvPr>
            <p:ph type="title"/>
          </p:nvPr>
        </p:nvSpPr>
        <p:spPr>
          <a:xfrm>
            <a:off x="916259" y="-249516"/>
            <a:ext cx="10515600" cy="1325563"/>
          </a:xfrm>
        </p:spPr>
        <p:txBody>
          <a:bodyPr>
            <a:normAutofit/>
          </a:bodyPr>
          <a:lstStyle/>
          <a:p>
            <a:pPr algn="ctr"/>
            <a:r>
              <a:rPr lang="he-IL" sz="6000" b="1" dirty="0"/>
              <a:t>מערכת עיכול עופות</a:t>
            </a:r>
          </a:p>
        </p:txBody>
      </p:sp>
      <p:sp>
        <p:nvSpPr>
          <p:cNvPr id="3" name="מציין מיקום תוכן 2"/>
          <p:cNvSpPr>
            <a:spLocks noGrp="1"/>
          </p:cNvSpPr>
          <p:nvPr>
            <p:ph idx="1"/>
          </p:nvPr>
        </p:nvSpPr>
        <p:spPr>
          <a:xfrm>
            <a:off x="3769112" y="653566"/>
            <a:ext cx="7794961" cy="6204434"/>
          </a:xfrm>
        </p:spPr>
        <p:txBody>
          <a:bodyPr>
            <a:normAutofit fontScale="85000" lnSpcReduction="20000"/>
          </a:bodyPr>
          <a:lstStyle/>
          <a:p>
            <a:pPr marL="514350" indent="-514350">
              <a:buFont typeface="+mj-lt"/>
              <a:buAutoNum type="arabicPeriod"/>
            </a:pPr>
            <a:r>
              <a:rPr lang="he-IL" b="1" dirty="0"/>
              <a:t>מקור-</a:t>
            </a:r>
            <a:r>
              <a:rPr lang="he-IL" b="1" dirty="0">
                <a:solidFill>
                  <a:srgbClr val="DDF565"/>
                </a:solidFill>
              </a:rPr>
              <a:t> </a:t>
            </a:r>
            <a:r>
              <a:rPr lang="he-IL" dirty="0">
                <a:solidFill>
                  <a:srgbClr val="DDF565"/>
                </a:solidFill>
              </a:rPr>
              <a:t>ליקוט והרטבה של המזון</a:t>
            </a:r>
          </a:p>
          <a:p>
            <a:pPr marL="514350" lvl="0" indent="-514350" eaLnBrk="0" fontAlgn="base" hangingPunct="0">
              <a:lnSpc>
                <a:spcPct val="100000"/>
              </a:lnSpc>
              <a:spcBef>
                <a:spcPct val="0"/>
              </a:spcBef>
              <a:spcAft>
                <a:spcPct val="0"/>
              </a:spcAft>
              <a:buFont typeface="+mj-lt"/>
              <a:buAutoNum type="arabicPeriod"/>
            </a:pPr>
            <a:r>
              <a:rPr lang="he-IL" b="1" dirty="0"/>
              <a:t>זפק-</a:t>
            </a:r>
            <a:r>
              <a:rPr lang="he-IL" b="1" dirty="0">
                <a:solidFill>
                  <a:srgbClr val="00FF99"/>
                </a:solidFill>
              </a:rPr>
              <a:t> </a:t>
            </a:r>
            <a:r>
              <a:rPr lang="he-IL" altLang="he-IL" dirty="0">
                <a:solidFill>
                  <a:srgbClr val="00FF99"/>
                </a:solidFill>
                <a:latin typeface="Arial" panose="020B0604020202020204" pitchFamily="34" charset="0"/>
                <a:ea typeface="Times New Roman" panose="02020603050405020304" pitchFamily="18" charset="0"/>
              </a:rPr>
              <a:t>משמש לאגירת מזון, שם תופחים הגרעינים  </a:t>
            </a:r>
            <a:r>
              <a:rPr lang="he-IL" altLang="he-IL" dirty="0" err="1">
                <a:solidFill>
                  <a:srgbClr val="00FF99"/>
                </a:solidFill>
                <a:latin typeface="Arial" panose="020B0604020202020204" pitchFamily="34" charset="0"/>
                <a:ea typeface="Times New Roman" panose="02020603050405020304" pitchFamily="18" charset="0"/>
              </a:rPr>
              <a:t>ומתרככים.המזון</a:t>
            </a:r>
            <a:r>
              <a:rPr lang="he-IL" altLang="he-IL" dirty="0">
                <a:solidFill>
                  <a:srgbClr val="00FF99"/>
                </a:solidFill>
                <a:latin typeface="Arial" panose="020B0604020202020204" pitchFamily="34" charset="0"/>
                <a:ea typeface="Times New Roman" panose="02020603050405020304" pitchFamily="18" charset="0"/>
              </a:rPr>
              <a:t> שוהה בזפק מס' שעות, זמן השהייה  בזפק תלוי בכמות המזון ומצבו . זפק יש פעילות מועטה של חיידקים אשר מפרישים אנזימים לעיכול</a:t>
            </a:r>
          </a:p>
          <a:p>
            <a:pPr marL="514350" indent="-514350">
              <a:buFont typeface="+mj-lt"/>
              <a:buAutoNum type="arabicPeriod"/>
            </a:pPr>
            <a:r>
              <a:rPr lang="he-IL" b="1" dirty="0"/>
              <a:t>קיבת בלוטות- </a:t>
            </a:r>
            <a:r>
              <a:rPr lang="he-IL" dirty="0">
                <a:solidFill>
                  <a:srgbClr val="66FFFF"/>
                </a:solidFill>
              </a:rPr>
              <a:t>קיבה קטנה, מפרישה מיצי עיכול הדומים לאלו של קיבת היונקים. המזון לא שוהה בה זמן רב, העיכול מועט . </a:t>
            </a:r>
          </a:p>
          <a:p>
            <a:pPr marL="514350" lvl="0" indent="-514350" eaLnBrk="0" fontAlgn="base" hangingPunct="0">
              <a:lnSpc>
                <a:spcPct val="100000"/>
              </a:lnSpc>
              <a:spcBef>
                <a:spcPct val="0"/>
              </a:spcBef>
              <a:spcAft>
                <a:spcPct val="0"/>
              </a:spcAft>
              <a:buFont typeface="+mj-lt"/>
              <a:buAutoNum type="arabicPeriod"/>
            </a:pPr>
            <a:r>
              <a:rPr lang="he-IL" b="1" dirty="0"/>
              <a:t>קיבת שרירים</a:t>
            </a:r>
            <a:r>
              <a:rPr lang="he-IL" dirty="0"/>
              <a:t> (הקורקבן)-</a:t>
            </a:r>
            <a:r>
              <a:rPr lang="he-IL" dirty="0">
                <a:solidFill>
                  <a:schemeClr val="accent4"/>
                </a:solidFill>
              </a:rPr>
              <a:t> </a:t>
            </a:r>
            <a:r>
              <a:rPr lang="he-IL" altLang="he-IL" dirty="0">
                <a:solidFill>
                  <a:schemeClr val="accent4"/>
                </a:solidFill>
                <a:latin typeface="Arial" panose="020B0604020202020204" pitchFamily="34" charset="0"/>
                <a:ea typeface="Times New Roman" panose="02020603050405020304" pitchFamily="18" charset="0"/>
              </a:rPr>
              <a:t>דופן הקיבה עשויה משרירים המתכווצים וטוחנים את </a:t>
            </a:r>
            <a:r>
              <a:rPr lang="he-IL" altLang="he-IL" dirty="0" err="1">
                <a:solidFill>
                  <a:schemeClr val="accent4"/>
                </a:solidFill>
                <a:latin typeface="Arial" panose="020B0604020202020204" pitchFamily="34" charset="0"/>
                <a:ea typeface="Times New Roman" panose="02020603050405020304" pitchFamily="18" charset="0"/>
              </a:rPr>
              <a:t>המזון.בקיבה</a:t>
            </a:r>
            <a:r>
              <a:rPr lang="he-IL" altLang="he-IL" dirty="0">
                <a:solidFill>
                  <a:schemeClr val="accent4"/>
                </a:solidFill>
                <a:latin typeface="Arial" panose="020B0604020202020204" pitchFamily="34" charset="0"/>
                <a:ea typeface="Times New Roman" panose="02020603050405020304" pitchFamily="18" charset="0"/>
              </a:rPr>
              <a:t> אבנים קטנות המשמשות כתחליף לשיניים ועוזרות בריסוק המזון. אין תהליך פירוק אנזימי</a:t>
            </a:r>
            <a:r>
              <a:rPr kumimoji="0" lang="en-US" altLang="he-IL" sz="2400" b="0" i="0" u="none" strike="noStrike" cap="none" normalizeH="0" baseline="0" dirty="0">
                <a:ln>
                  <a:noFill/>
                </a:ln>
                <a:solidFill>
                  <a:schemeClr val="accent4"/>
                </a:solidFill>
                <a:effectLst/>
              </a:rPr>
              <a:t> </a:t>
            </a:r>
            <a:endParaRPr kumimoji="0" lang="he-IL" altLang="he-IL" sz="2400" b="0" i="0" u="none" strike="noStrike" cap="none" normalizeH="0" baseline="0" dirty="0">
              <a:ln>
                <a:noFill/>
              </a:ln>
              <a:solidFill>
                <a:schemeClr val="accent4"/>
              </a:solidFill>
              <a:effectLst/>
            </a:endParaRPr>
          </a:p>
          <a:p>
            <a:pPr marL="514350" indent="-514350">
              <a:buFont typeface="+mj-lt"/>
              <a:buAutoNum type="arabicPeriod"/>
            </a:pPr>
            <a:r>
              <a:rPr lang="he-IL" b="1" dirty="0"/>
              <a:t>מעי דק- </a:t>
            </a:r>
            <a:r>
              <a:rPr lang="he-IL" dirty="0">
                <a:solidFill>
                  <a:schemeClr val="accent4">
                    <a:lumMod val="40000"/>
                    <a:lumOff val="60000"/>
                  </a:schemeClr>
                </a:solidFill>
              </a:rPr>
              <a:t>עיכול וספיגה. לעופות יש חילוף חומרים גבוה ולכן אורך המעי שלהם הוא פי 8 מאורך הגוף </a:t>
            </a:r>
            <a:r>
              <a:rPr lang="he-IL" dirty="0"/>
              <a:t>.</a:t>
            </a:r>
          </a:p>
          <a:p>
            <a:pPr marL="514350" indent="-514350">
              <a:buFont typeface="+mj-lt"/>
              <a:buAutoNum type="arabicPeriod"/>
            </a:pPr>
            <a:r>
              <a:rPr lang="he-IL" b="1" dirty="0"/>
              <a:t>מעי גס- </a:t>
            </a:r>
            <a:r>
              <a:rPr lang="he-IL" altLang="he-IL" sz="2400" dirty="0">
                <a:solidFill>
                  <a:srgbClr val="FF99FF"/>
                </a:solidFill>
                <a:latin typeface="Arial" panose="020B0604020202020204" pitchFamily="34" charset="0"/>
                <a:ea typeface="Times New Roman" panose="02020603050405020304" pitchFamily="18" charset="0"/>
              </a:rPr>
              <a:t>קצר. לא יעיל בספיגת מזון. מכיל</a:t>
            </a:r>
            <a:r>
              <a:rPr lang="en-US" altLang="he-IL" sz="2400" dirty="0">
                <a:solidFill>
                  <a:srgbClr val="FF99FF"/>
                </a:solidFill>
                <a:latin typeface="Arial" panose="020B0604020202020204" pitchFamily="34" charset="0"/>
                <a:ea typeface="Times New Roman" panose="02020603050405020304" pitchFamily="18" charset="0"/>
              </a:rPr>
              <a:t> </a:t>
            </a:r>
            <a:r>
              <a:rPr lang="he-IL" altLang="he-IL" sz="2400" dirty="0">
                <a:solidFill>
                  <a:srgbClr val="FF99FF"/>
                </a:solidFill>
                <a:latin typeface="Arial" panose="020B0604020202020204" pitchFamily="34" charset="0"/>
                <a:ea typeface="Times New Roman" panose="02020603050405020304" pitchFamily="18" charset="0"/>
              </a:rPr>
              <a:t>חיידקים לעיכול שאריות המזון שלא נעכלו</a:t>
            </a:r>
          </a:p>
          <a:p>
            <a:pPr marL="514350" indent="-514350">
              <a:buFont typeface="+mj-lt"/>
              <a:buAutoNum type="arabicPeriod"/>
            </a:pPr>
            <a:r>
              <a:rPr lang="he-IL" b="1" dirty="0"/>
              <a:t>מעיים עיוורים- </a:t>
            </a:r>
            <a:r>
              <a:rPr lang="he-IL" dirty="0">
                <a:solidFill>
                  <a:schemeClr val="accent6">
                    <a:lumMod val="60000"/>
                    <a:lumOff val="40000"/>
                  </a:schemeClr>
                </a:solidFill>
              </a:rPr>
              <a:t>חיידקים שמפרישים אנזימים המעכלים בעיקר חלבונים ומעט תאית.</a:t>
            </a:r>
          </a:p>
          <a:p>
            <a:pPr marL="514350" indent="-514350">
              <a:buFont typeface="+mj-lt"/>
              <a:buAutoNum type="arabicPeriod"/>
            </a:pPr>
            <a:r>
              <a:rPr lang="he-IL" b="1" dirty="0"/>
              <a:t>ביב- </a:t>
            </a:r>
            <a:r>
              <a:rPr lang="he-IL" dirty="0"/>
              <a:t>צינור העיכול וצינור השתן מתנקזים לביב ומפרישים לשלשת.</a:t>
            </a:r>
            <a:endParaRPr kumimoji="0" lang="he-IL" altLang="he-IL" sz="2400" b="0" i="0" u="none" strike="noStrike" cap="none" normalizeH="0" baseline="0" dirty="0">
              <a:ln>
                <a:noFill/>
              </a:ln>
              <a:solidFill>
                <a:schemeClr val="tx1"/>
              </a:solidFill>
              <a:effectLst/>
            </a:endParaRPr>
          </a:p>
          <a:p>
            <a:pPr marL="0" lvl="0" indent="0" eaLnBrk="0" fontAlgn="base" hangingPunct="0">
              <a:lnSpc>
                <a:spcPct val="100000"/>
              </a:lnSpc>
              <a:spcBef>
                <a:spcPct val="0"/>
              </a:spcBef>
              <a:spcAft>
                <a:spcPct val="0"/>
              </a:spcAft>
              <a:buNone/>
            </a:pPr>
            <a:endParaRPr lang="en-US" altLang="he-IL" sz="6000" dirty="0">
              <a:latin typeface="Arial" panose="020B0604020202020204" pitchFamily="34" charset="0"/>
            </a:endParaRPr>
          </a:p>
          <a:p>
            <a:endParaRPr lang="he-IL" dirty="0"/>
          </a:p>
        </p:txBody>
      </p:sp>
      <p:sp>
        <p:nvSpPr>
          <p:cNvPr id="5" name="Rectangle 2"/>
          <p:cNvSpPr>
            <a:spLocks noChangeArrowheads="1"/>
          </p:cNvSpPr>
          <p:nvPr/>
        </p:nvSpPr>
        <p:spPr bwMode="auto">
          <a:xfrm>
            <a:off x="0" y="113184"/>
            <a:ext cx="248786"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1" eaLnBrk="0" fontAlgn="base" latinLnBrk="0" hangingPunct="0">
              <a:lnSpc>
                <a:spcPct val="100000"/>
              </a:lnSpc>
              <a:spcBef>
                <a:spcPct val="0"/>
              </a:spcBef>
              <a:spcAft>
                <a:spcPct val="0"/>
              </a:spcAft>
              <a:buClrTx/>
              <a:buSzTx/>
              <a:buFontTx/>
              <a:buNone/>
              <a:tabLst/>
            </a:pPr>
            <a:r>
              <a:rPr kumimoji="0" lang="en-US" altLang="he-IL"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n-US" altLang="he-IL"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7" name="Rectangle 4"/>
          <p:cNvSpPr>
            <a:spLocks noChangeArrowheads="1"/>
          </p:cNvSpPr>
          <p:nvPr/>
        </p:nvSpPr>
        <p:spPr bwMode="auto">
          <a:xfrm>
            <a:off x="5441795" y="5560555"/>
            <a:ext cx="280846"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he-IL"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he-IL" altLang="he-IL"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n-US" altLang="he-I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30349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3071665" y="620688"/>
            <a:ext cx="6512511" cy="114300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endParaRPr lang="he-IL" sz="4000" dirty="0"/>
          </a:p>
        </p:txBody>
      </p:sp>
      <p:pic>
        <p:nvPicPr>
          <p:cNvPr id="28674"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242" y="1600200"/>
            <a:ext cx="3796044" cy="3556000"/>
          </a:xfrm>
          <a:prstGeom prst="rect">
            <a:avLst/>
          </a:prstGeom>
          <a:noFill/>
          <a:extLst>
            <a:ext uri="{909E8E84-426E-40DD-AFC4-6F175D3DCCD1}">
              <a14:hiddenFill xmlns:a14="http://schemas.microsoft.com/office/drawing/2010/main">
                <a:solidFill>
                  <a:srgbClr val="FFFFFF"/>
                </a:solidFill>
              </a14:hiddenFill>
            </a:ext>
          </a:extLst>
        </p:spPr>
      </p:pic>
      <p:sp>
        <p:nvSpPr>
          <p:cNvPr id="3" name="מציין מיקום תוכן 2"/>
          <p:cNvSpPr txBox="1">
            <a:spLocks/>
          </p:cNvSpPr>
          <p:nvPr/>
        </p:nvSpPr>
        <p:spPr>
          <a:xfrm>
            <a:off x="1523999" y="1406476"/>
            <a:ext cx="10210800" cy="5085184"/>
          </a:xfrm>
          <a:prstGeom prst="rect">
            <a:avLst/>
          </a:prstGeom>
        </p:spPr>
        <p:txBody>
          <a:bodyPr>
            <a:normAutofit/>
          </a:bodyPr>
          <a:lst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he-IL" sz="4400" b="1" dirty="0"/>
              <a:t>אורך המעי משפיע על משך זמן העיכול </a:t>
            </a:r>
            <a:r>
              <a:rPr lang="he-IL" sz="4400" dirty="0"/>
              <a:t>– </a:t>
            </a:r>
          </a:p>
          <a:p>
            <a:pPr>
              <a:buFont typeface="Arial" panose="020B0604020202020204" pitchFamily="34" charset="0"/>
              <a:buChar char="•"/>
            </a:pPr>
            <a:r>
              <a:rPr lang="he-IL" sz="3600" dirty="0"/>
              <a:t>בע"ח צמחוניים – אורך מעי גדול ביחס לגוף.</a:t>
            </a:r>
          </a:p>
          <a:p>
            <a:pPr>
              <a:buFont typeface="Arial" panose="020B0604020202020204" pitchFamily="34" charset="0"/>
              <a:buChar char="•"/>
            </a:pPr>
            <a:r>
              <a:rPr lang="he-IL" sz="3600" dirty="0"/>
              <a:t>בע"ח טורפים – אורך מעי קצר יחסית לגוף.</a:t>
            </a:r>
          </a:p>
          <a:p>
            <a:pPr>
              <a:buFont typeface="Arial" panose="020B0604020202020204" pitchFamily="34" charset="0"/>
              <a:buChar char="•"/>
            </a:pPr>
            <a:endParaRPr lang="he-IL" sz="3600" dirty="0"/>
          </a:p>
          <a:p>
            <a:pPr>
              <a:buFont typeface="Arial" panose="020B0604020202020204" pitchFamily="34" charset="0"/>
              <a:buChar char="•"/>
            </a:pPr>
            <a:r>
              <a:rPr lang="he-IL" sz="3600" b="1" u="sng" dirty="0">
                <a:solidFill>
                  <a:srgbClr val="FF0000"/>
                </a:solidFill>
              </a:rPr>
              <a:t>עיכול מזון צמחי לוקח יותר זמן</a:t>
            </a:r>
            <a:endParaRPr lang="he-IL" sz="3600" dirty="0">
              <a:solidFill>
                <a:srgbClr val="FF0000"/>
              </a:solidFill>
            </a:endParaRPr>
          </a:p>
          <a:p>
            <a:pPr>
              <a:buFont typeface="Arial" panose="020B0604020202020204" pitchFamily="34" charset="0"/>
              <a:buChar char="•"/>
            </a:pPr>
            <a:r>
              <a:rPr lang="he-IL" sz="3600" dirty="0">
                <a:solidFill>
                  <a:srgbClr val="FF0000"/>
                </a:solidFill>
              </a:rPr>
              <a:t>משך העיכול מושפע גם מסוג המזון, תדירות ההאכלה, טמפרטורת גוף, הריון, גיל ופעילות גופנית.</a:t>
            </a:r>
          </a:p>
          <a:p>
            <a:pPr marL="45720" indent="0">
              <a:buNone/>
            </a:pPr>
            <a:endParaRPr lang="he-IL" sz="2800" dirty="0">
              <a:solidFill>
                <a:srgbClr val="FF0000"/>
              </a:solidFill>
            </a:endParaRPr>
          </a:p>
          <a:p>
            <a:pPr marL="45720" indent="0">
              <a:buNone/>
            </a:pPr>
            <a:endParaRPr lang="he-IL" sz="2800" dirty="0">
              <a:solidFill>
                <a:srgbClr val="FF0000"/>
              </a:solidFill>
            </a:endParaRPr>
          </a:p>
        </p:txBody>
      </p:sp>
      <p:sp>
        <p:nvSpPr>
          <p:cNvPr id="4" name="כותרת 1"/>
          <p:cNvSpPr txBox="1">
            <a:spLocks/>
          </p:cNvSpPr>
          <p:nvPr/>
        </p:nvSpPr>
        <p:spPr>
          <a:xfrm>
            <a:off x="3373144" y="226988"/>
            <a:ext cx="6512511" cy="1143000"/>
          </a:xfrm>
          <a:prstGeom prst="rect">
            <a:avLst/>
          </a:prstGeom>
        </p:spPr>
        <p:txBody>
          <a:bodyPr/>
          <a:lst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0" indent="0" algn="ctr">
              <a:buNone/>
            </a:pPr>
            <a:r>
              <a:rPr lang="he-IL" sz="6000" dirty="0"/>
              <a:t>מערכת העיכול</a:t>
            </a:r>
          </a:p>
        </p:txBody>
      </p:sp>
    </p:spTree>
    <p:extLst>
      <p:ext uri="{BB962C8B-B14F-4D97-AF65-F5344CB8AC3E}">
        <p14:creationId xmlns:p14="http://schemas.microsoft.com/office/powerpoint/2010/main" val="1864489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22" presetClass="entr" presetSubtype="4" fill="hold" nodeType="withEffect">
                                  <p:stCondLst>
                                    <p:cond delay="0"/>
                                  </p:stCondLst>
                                  <p:childTnLst>
                                    <p:set>
                                      <p:cBhvr>
                                        <p:cTn id="12" dur="1" fill="hold">
                                          <p:stCondLst>
                                            <p:cond delay="0"/>
                                          </p:stCondLst>
                                        </p:cTn>
                                        <p:tgtEl>
                                          <p:spTgt spid="28674"/>
                                        </p:tgtEl>
                                        <p:attrNameLst>
                                          <p:attrName>style.visibility</p:attrName>
                                        </p:attrNameLst>
                                      </p:cBhvr>
                                      <p:to>
                                        <p:strVal val="visible"/>
                                      </p:to>
                                    </p:set>
                                    <p:animEffect transition="in" filter="wipe(down)">
                                      <p:cBhvr>
                                        <p:cTn id="13" dur="500"/>
                                        <p:tgtEl>
                                          <p:spTgt spid="28674"/>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3795" name="Picture 3" descr="C:\Users\dell\כלביית אפיקים\תחום חינוך\חומרים גרפיים\מערכת העיכול\Digestive_system (28).jpg"/>
          <p:cNvPicPr>
            <a:picLocks noChangeAspect="1" noChangeArrowheads="1"/>
          </p:cNvPicPr>
          <p:nvPr/>
        </p:nvPicPr>
        <p:blipFill>
          <a:blip r:embed="rId2"/>
          <a:srcRect/>
          <a:stretch>
            <a:fillRect/>
          </a:stretch>
        </p:blipFill>
        <p:spPr bwMode="auto">
          <a:xfrm>
            <a:off x="1738313" y="1428750"/>
            <a:ext cx="1714500" cy="838200"/>
          </a:xfrm>
          <a:prstGeom prst="rect">
            <a:avLst/>
          </a:prstGeom>
          <a:noFill/>
          <a:ln w="9525">
            <a:noFill/>
            <a:miter lim="800000"/>
            <a:headEnd/>
            <a:tailEnd/>
          </a:ln>
        </p:spPr>
      </p:pic>
      <p:sp>
        <p:nvSpPr>
          <p:cNvPr id="2" name="כותרת 1"/>
          <p:cNvSpPr>
            <a:spLocks noGrp="1"/>
          </p:cNvSpPr>
          <p:nvPr>
            <p:ph type="title"/>
          </p:nvPr>
        </p:nvSpPr>
        <p:spPr>
          <a:xfrm>
            <a:off x="1041400" y="-214338"/>
            <a:ext cx="10858500" cy="1371600"/>
          </a:xfrm>
        </p:spPr>
        <p:txBody>
          <a:bodyPr>
            <a:noAutofit/>
          </a:bodyPr>
          <a:lstStyle/>
          <a:p>
            <a:pPr>
              <a:buNone/>
              <a:defRPr/>
            </a:pPr>
            <a:r>
              <a:rPr lang="he-IL" sz="6000" b="1" u="sng" dirty="0"/>
              <a:t>שלבי הפסדי וניצול האנרגיה של המזון</a:t>
            </a:r>
          </a:p>
        </p:txBody>
      </p:sp>
      <p:sp>
        <p:nvSpPr>
          <p:cNvPr id="3" name="מציין מיקום תוכן 2"/>
          <p:cNvSpPr>
            <a:spLocks noGrp="1"/>
          </p:cNvSpPr>
          <p:nvPr>
            <p:ph idx="1"/>
          </p:nvPr>
        </p:nvSpPr>
        <p:spPr>
          <a:xfrm>
            <a:off x="4310050" y="1214423"/>
            <a:ext cx="4286250" cy="661987"/>
          </a:xfrm>
          <a:prstGeom prst="rect">
            <a:avLst/>
          </a:prstGeom>
        </p:spPr>
        <p:txBody>
          <a:bodyPr>
            <a:normAutofit/>
          </a:bodyPr>
          <a:lstStyle/>
          <a:p>
            <a:pPr>
              <a:buFont typeface="Wingdings" pitchFamily="2" charset="2"/>
              <a:buNone/>
              <a:defRPr/>
            </a:pPr>
            <a:r>
              <a:rPr lang="he-IL" sz="4000" b="1" u="sng" dirty="0">
                <a:latin typeface="David" pitchFamily="34" charset="-79"/>
                <a:cs typeface="David" pitchFamily="34" charset="-79"/>
              </a:rPr>
              <a:t>אנרגיה כללית</a:t>
            </a:r>
            <a:r>
              <a:rPr lang="he-IL" sz="4000" b="1" dirty="0">
                <a:latin typeface="David" pitchFamily="34" charset="-79"/>
                <a:cs typeface="David" pitchFamily="34" charset="-79"/>
              </a:rPr>
              <a:t> (ברוטו)</a:t>
            </a:r>
          </a:p>
        </p:txBody>
      </p:sp>
      <p:cxnSp>
        <p:nvCxnSpPr>
          <p:cNvPr id="10" name="מחבר חץ ישר 9"/>
          <p:cNvCxnSpPr/>
          <p:nvPr/>
        </p:nvCxnSpPr>
        <p:spPr>
          <a:xfrm>
            <a:off x="7239008" y="2000240"/>
            <a:ext cx="642938" cy="571500"/>
          </a:xfrm>
          <a:prstGeom prst="straightConnector1">
            <a:avLst/>
          </a:prstGeom>
          <a:ln w="19050">
            <a:solidFill>
              <a:schemeClr val="tx1"/>
            </a:solidFill>
            <a:headEnd w="lg" len="lg"/>
            <a:tailEnd type="arrow"/>
          </a:ln>
        </p:spPr>
        <p:style>
          <a:lnRef idx="1">
            <a:schemeClr val="accent1"/>
          </a:lnRef>
          <a:fillRef idx="0">
            <a:schemeClr val="accent1"/>
          </a:fillRef>
          <a:effectRef idx="0">
            <a:schemeClr val="accent1"/>
          </a:effectRef>
          <a:fontRef idx="minor">
            <a:schemeClr val="tx1"/>
          </a:fontRef>
        </p:style>
      </p:cxnSp>
      <p:sp>
        <p:nvSpPr>
          <p:cNvPr id="12" name="מציין מיקום תוכן 2"/>
          <p:cNvSpPr txBox="1">
            <a:spLocks/>
          </p:cNvSpPr>
          <p:nvPr/>
        </p:nvSpPr>
        <p:spPr bwMode="auto">
          <a:xfrm>
            <a:off x="6524628" y="2643182"/>
            <a:ext cx="2857500" cy="661988"/>
          </a:xfrm>
          <a:prstGeom prst="rect">
            <a:avLst/>
          </a:prstGeom>
          <a:noFill/>
          <a:ln w="9525">
            <a:noFill/>
            <a:miter lim="800000"/>
            <a:headEnd/>
            <a:tailEnd/>
          </a:ln>
          <a:effectLst/>
        </p:spPr>
        <p:txBody>
          <a:bodyPr/>
          <a:lstStyle/>
          <a:p>
            <a:pPr marL="342900" indent="-342900" eaLnBrk="0" hangingPunct="0">
              <a:spcBef>
                <a:spcPct val="20000"/>
              </a:spcBef>
              <a:buClr>
                <a:schemeClr val="hlink"/>
              </a:buClr>
              <a:buSzPct val="65000"/>
              <a:defRPr/>
            </a:pPr>
            <a:r>
              <a:rPr lang="he-IL" sz="4000" b="1" kern="0" dirty="0">
                <a:effectLst>
                  <a:outerShdw blurRad="38100" dist="38100" dir="2700000" algn="tl">
                    <a:srgbClr val="000000"/>
                  </a:outerShdw>
                </a:effectLst>
                <a:latin typeface="Aharoni" pitchFamily="2" charset="-79"/>
                <a:cs typeface="Aharoni" pitchFamily="2" charset="-79"/>
              </a:rPr>
              <a:t>אנרגיה נעכלת</a:t>
            </a:r>
          </a:p>
        </p:txBody>
      </p:sp>
      <p:sp>
        <p:nvSpPr>
          <p:cNvPr id="13" name="מציין מיקום תוכן 2"/>
          <p:cNvSpPr txBox="1">
            <a:spLocks/>
          </p:cNvSpPr>
          <p:nvPr/>
        </p:nvSpPr>
        <p:spPr bwMode="auto">
          <a:xfrm>
            <a:off x="2666976" y="2714620"/>
            <a:ext cx="1714500" cy="661988"/>
          </a:xfrm>
          <a:prstGeom prst="rect">
            <a:avLst/>
          </a:prstGeom>
          <a:noFill/>
          <a:ln w="9525">
            <a:noFill/>
            <a:miter lim="800000"/>
            <a:headEnd/>
            <a:tailEnd/>
          </a:ln>
          <a:effectLst/>
        </p:spPr>
        <p:txBody>
          <a:bodyPr/>
          <a:lstStyle/>
          <a:p>
            <a:pPr marL="342900" indent="-342900" eaLnBrk="0" hangingPunct="0">
              <a:spcBef>
                <a:spcPct val="20000"/>
              </a:spcBef>
              <a:buClr>
                <a:schemeClr val="hlink"/>
              </a:buClr>
              <a:buSzPct val="65000"/>
              <a:defRPr/>
            </a:pPr>
            <a:r>
              <a:rPr lang="he-IL" sz="4000" b="1" kern="0" dirty="0">
                <a:effectLst>
                  <a:outerShdw blurRad="38100" dist="38100" dir="2700000" algn="tl">
                    <a:srgbClr val="000000"/>
                  </a:outerShdw>
                </a:effectLst>
                <a:latin typeface="Aharoni" pitchFamily="2" charset="-79"/>
                <a:cs typeface="Aharoni" pitchFamily="2" charset="-79"/>
              </a:rPr>
              <a:t>הפרשות</a:t>
            </a:r>
          </a:p>
        </p:txBody>
      </p:sp>
      <p:cxnSp>
        <p:nvCxnSpPr>
          <p:cNvPr id="14" name="מחבר חץ ישר 13"/>
          <p:cNvCxnSpPr/>
          <p:nvPr/>
        </p:nvCxnSpPr>
        <p:spPr>
          <a:xfrm rot="10800000" flipV="1">
            <a:off x="4524364" y="2000240"/>
            <a:ext cx="2214574" cy="857256"/>
          </a:xfrm>
          <a:prstGeom prst="straightConnector1">
            <a:avLst/>
          </a:prstGeom>
          <a:ln w="19050">
            <a:solidFill>
              <a:schemeClr val="tx1"/>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16" name="מחבר חץ ישר 15"/>
          <p:cNvCxnSpPr/>
          <p:nvPr/>
        </p:nvCxnSpPr>
        <p:spPr>
          <a:xfrm rot="5400000">
            <a:off x="7989901" y="3463925"/>
            <a:ext cx="357190" cy="1588"/>
          </a:xfrm>
          <a:prstGeom prst="straightConnector1">
            <a:avLst/>
          </a:prstGeom>
          <a:ln w="19050">
            <a:solidFill>
              <a:schemeClr val="tx1"/>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17" name="מחבר חץ ישר 16"/>
          <p:cNvCxnSpPr/>
          <p:nvPr/>
        </p:nvCxnSpPr>
        <p:spPr>
          <a:xfrm rot="5400000">
            <a:off x="3131326" y="3893348"/>
            <a:ext cx="642941" cy="1"/>
          </a:xfrm>
          <a:prstGeom prst="straightConnector1">
            <a:avLst/>
          </a:prstGeom>
          <a:ln w="19050">
            <a:solidFill>
              <a:schemeClr val="tx1"/>
            </a:solidFill>
            <a:headEnd w="lg" len="lg"/>
            <a:tailEnd type="arrow"/>
          </a:ln>
        </p:spPr>
        <p:style>
          <a:lnRef idx="1">
            <a:schemeClr val="accent1"/>
          </a:lnRef>
          <a:fillRef idx="0">
            <a:schemeClr val="accent1"/>
          </a:fillRef>
          <a:effectRef idx="0">
            <a:schemeClr val="accent1"/>
          </a:effectRef>
          <a:fontRef idx="minor">
            <a:schemeClr val="tx1"/>
          </a:fontRef>
        </p:style>
      </p:cxnSp>
      <p:sp>
        <p:nvSpPr>
          <p:cNvPr id="18" name="מציין מיקום תוכן 2"/>
          <p:cNvSpPr txBox="1">
            <a:spLocks/>
          </p:cNvSpPr>
          <p:nvPr/>
        </p:nvSpPr>
        <p:spPr bwMode="auto">
          <a:xfrm>
            <a:off x="6167438" y="3714752"/>
            <a:ext cx="3929062" cy="661988"/>
          </a:xfrm>
          <a:prstGeom prst="rect">
            <a:avLst/>
          </a:prstGeom>
          <a:noFill/>
          <a:ln w="9525">
            <a:noFill/>
            <a:miter lim="800000"/>
            <a:headEnd/>
            <a:tailEnd/>
          </a:ln>
          <a:effectLst/>
        </p:spPr>
        <p:txBody>
          <a:bodyPr/>
          <a:lstStyle/>
          <a:p>
            <a:pPr marL="342900" indent="-342900" algn="ctr" eaLnBrk="0" hangingPunct="0">
              <a:buClr>
                <a:schemeClr val="hlink"/>
              </a:buClr>
              <a:buSzPct val="65000"/>
              <a:defRPr/>
            </a:pPr>
            <a:r>
              <a:rPr lang="he-IL" sz="4000" b="1" kern="0" dirty="0">
                <a:effectLst>
                  <a:outerShdw blurRad="38100" dist="38100" dir="2700000" algn="tl">
                    <a:srgbClr val="000000"/>
                  </a:outerShdw>
                </a:effectLst>
                <a:latin typeface="Aharoni" pitchFamily="2" charset="-79"/>
                <a:cs typeface="Aharoni" pitchFamily="2" charset="-79"/>
              </a:rPr>
              <a:t>אנרגיה מטבולית </a:t>
            </a:r>
          </a:p>
          <a:p>
            <a:pPr marL="342900" indent="-342900" algn="ctr" eaLnBrk="0" hangingPunct="0">
              <a:buClr>
                <a:schemeClr val="hlink"/>
              </a:buClr>
              <a:buSzPct val="65000"/>
              <a:defRPr/>
            </a:pPr>
            <a:r>
              <a:rPr lang="he-IL" sz="2800" b="1" kern="0" dirty="0">
                <a:effectLst>
                  <a:outerShdw blurRad="38100" dist="38100" dir="2700000" algn="tl">
                    <a:srgbClr val="000000"/>
                  </a:outerShdw>
                </a:effectLst>
                <a:latin typeface="Aharoni" pitchFamily="2" charset="-79"/>
                <a:cs typeface="Aharoni" pitchFamily="2" charset="-79"/>
              </a:rPr>
              <a:t>(זמינה לצורך חילוף חומרים)</a:t>
            </a:r>
            <a:endParaRPr lang="he-IL" sz="4000" b="1" kern="0" dirty="0">
              <a:effectLst>
                <a:outerShdw blurRad="38100" dist="38100" dir="2700000" algn="tl">
                  <a:srgbClr val="000000"/>
                </a:outerShdw>
              </a:effectLst>
              <a:latin typeface="Aharoni" pitchFamily="2" charset="-79"/>
              <a:cs typeface="Aharoni" pitchFamily="2" charset="-79"/>
            </a:endParaRPr>
          </a:p>
        </p:txBody>
      </p:sp>
      <p:sp>
        <p:nvSpPr>
          <p:cNvPr id="19" name="מציין מיקום תוכן 2"/>
          <p:cNvSpPr txBox="1">
            <a:spLocks/>
          </p:cNvSpPr>
          <p:nvPr/>
        </p:nvSpPr>
        <p:spPr bwMode="auto">
          <a:xfrm>
            <a:off x="1952596" y="4357694"/>
            <a:ext cx="3071834" cy="661988"/>
          </a:xfrm>
          <a:prstGeom prst="rect">
            <a:avLst/>
          </a:prstGeom>
          <a:noFill/>
          <a:ln w="9525">
            <a:noFill/>
            <a:miter lim="800000"/>
            <a:headEnd/>
            <a:tailEnd/>
          </a:ln>
          <a:effectLst/>
        </p:spPr>
        <p:txBody>
          <a:bodyPr/>
          <a:lstStyle/>
          <a:p>
            <a:pPr marL="342900" indent="-342900" eaLnBrk="0" hangingPunct="0">
              <a:spcBef>
                <a:spcPct val="20000"/>
              </a:spcBef>
              <a:buClr>
                <a:schemeClr val="hlink"/>
              </a:buClr>
              <a:buSzPct val="65000"/>
              <a:defRPr/>
            </a:pPr>
            <a:r>
              <a:rPr lang="he-IL" sz="4000" b="1" kern="0" dirty="0">
                <a:effectLst>
                  <a:outerShdw blurRad="38100" dist="38100" dir="2700000" algn="tl">
                    <a:srgbClr val="000000">
                      <a:alpha val="43137"/>
                    </a:srgbClr>
                  </a:outerShdw>
                </a:effectLst>
                <a:latin typeface="Aharoni" pitchFamily="2" charset="-79"/>
                <a:cs typeface="Aharoni" pitchFamily="2" charset="-79"/>
              </a:rPr>
              <a:t>צואה, שתן </a:t>
            </a:r>
            <a:r>
              <a:rPr lang="he-IL" sz="4000" b="1" kern="0" dirty="0">
                <a:effectLst>
                  <a:outerShdw blurRad="38100" dist="38100" dir="2700000" algn="tl">
                    <a:srgbClr val="000000"/>
                  </a:outerShdw>
                </a:effectLst>
                <a:latin typeface="Aharoni" pitchFamily="2" charset="-79"/>
                <a:cs typeface="Aharoni" pitchFamily="2" charset="-79"/>
              </a:rPr>
              <a:t>וגזים</a:t>
            </a:r>
          </a:p>
        </p:txBody>
      </p:sp>
      <p:cxnSp>
        <p:nvCxnSpPr>
          <p:cNvPr id="20" name="מחבר חץ ישר 19"/>
          <p:cNvCxnSpPr/>
          <p:nvPr/>
        </p:nvCxnSpPr>
        <p:spPr>
          <a:xfrm rot="16200000" flipH="1">
            <a:off x="8239140" y="5072074"/>
            <a:ext cx="1357322" cy="928694"/>
          </a:xfrm>
          <a:prstGeom prst="straightConnector1">
            <a:avLst/>
          </a:prstGeom>
          <a:ln w="19050">
            <a:solidFill>
              <a:schemeClr val="tx1"/>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21" name="מחבר חץ ישר 20"/>
          <p:cNvCxnSpPr/>
          <p:nvPr/>
        </p:nvCxnSpPr>
        <p:spPr>
          <a:xfrm flipH="1">
            <a:off x="7310447" y="4857760"/>
            <a:ext cx="642937" cy="571500"/>
          </a:xfrm>
          <a:prstGeom prst="straightConnector1">
            <a:avLst/>
          </a:prstGeom>
          <a:ln w="19050">
            <a:solidFill>
              <a:schemeClr val="tx1"/>
            </a:solidFill>
            <a:headEnd w="lg" len="lg"/>
            <a:tailEnd type="arrow"/>
          </a:ln>
        </p:spPr>
        <p:style>
          <a:lnRef idx="1">
            <a:schemeClr val="accent1"/>
          </a:lnRef>
          <a:fillRef idx="0">
            <a:schemeClr val="accent1"/>
          </a:fillRef>
          <a:effectRef idx="0">
            <a:schemeClr val="accent1"/>
          </a:effectRef>
          <a:fontRef idx="minor">
            <a:schemeClr val="tx1"/>
          </a:fontRef>
        </p:style>
      </p:cxnSp>
      <p:sp>
        <p:nvSpPr>
          <p:cNvPr id="22" name="מציין מיקום תוכן 2"/>
          <p:cNvSpPr txBox="1">
            <a:spLocks/>
          </p:cNvSpPr>
          <p:nvPr/>
        </p:nvSpPr>
        <p:spPr bwMode="auto">
          <a:xfrm>
            <a:off x="1524001" y="6196014"/>
            <a:ext cx="9144000" cy="661987"/>
          </a:xfrm>
          <a:prstGeom prst="rect">
            <a:avLst/>
          </a:prstGeom>
          <a:noFill/>
          <a:ln w="9525">
            <a:noFill/>
            <a:miter lim="800000"/>
            <a:headEnd/>
            <a:tailEnd/>
          </a:ln>
          <a:effectLst/>
        </p:spPr>
        <p:txBody>
          <a:bodyPr/>
          <a:lstStyle/>
          <a:p>
            <a:pPr marL="342900" indent="-342900" eaLnBrk="0" hangingPunct="0">
              <a:spcBef>
                <a:spcPct val="20000"/>
              </a:spcBef>
              <a:buClr>
                <a:schemeClr val="hlink"/>
              </a:buClr>
              <a:buSzPct val="65000"/>
              <a:defRPr/>
            </a:pPr>
            <a:r>
              <a:rPr lang="he-IL" sz="4000" b="1" kern="0" dirty="0">
                <a:solidFill>
                  <a:srgbClr val="00FF00"/>
                </a:solidFill>
                <a:effectLst>
                  <a:outerShdw blurRad="38100" dist="38100" dir="2700000" algn="tl">
                    <a:srgbClr val="000000"/>
                  </a:outerShdw>
                </a:effectLst>
                <a:latin typeface="Aharoni" pitchFamily="2" charset="-79"/>
                <a:cs typeface="Aharoni" pitchFamily="2" charset="-79"/>
              </a:rPr>
              <a:t>אנרגיה נטו = קיום הגוף, ייצור תוצרת חקלאית </a:t>
            </a:r>
          </a:p>
        </p:txBody>
      </p:sp>
      <p:sp>
        <p:nvSpPr>
          <p:cNvPr id="23" name="מציין מיקום תוכן 2"/>
          <p:cNvSpPr txBox="1">
            <a:spLocks/>
          </p:cNvSpPr>
          <p:nvPr/>
        </p:nvSpPr>
        <p:spPr bwMode="auto">
          <a:xfrm>
            <a:off x="6381752" y="5429265"/>
            <a:ext cx="928688" cy="661987"/>
          </a:xfrm>
          <a:prstGeom prst="rect">
            <a:avLst/>
          </a:prstGeom>
          <a:noFill/>
          <a:ln w="9525">
            <a:noFill/>
            <a:miter lim="800000"/>
            <a:headEnd/>
            <a:tailEnd/>
          </a:ln>
          <a:effectLst/>
        </p:spPr>
        <p:txBody>
          <a:bodyPr/>
          <a:lstStyle/>
          <a:p>
            <a:pPr marL="342900" indent="-342900" eaLnBrk="0" hangingPunct="0">
              <a:spcBef>
                <a:spcPct val="20000"/>
              </a:spcBef>
              <a:buClr>
                <a:schemeClr val="hlink"/>
              </a:buClr>
              <a:buSzPct val="65000"/>
              <a:defRPr/>
            </a:pPr>
            <a:r>
              <a:rPr lang="he-IL" sz="4000" b="1" kern="0" dirty="0">
                <a:effectLst>
                  <a:outerShdw blurRad="38100" dist="38100" dir="2700000" algn="tl">
                    <a:srgbClr val="000000">
                      <a:alpha val="43137"/>
                    </a:srgbClr>
                  </a:outerShdw>
                </a:effectLst>
                <a:latin typeface="Aharoni" pitchFamily="2" charset="-79"/>
                <a:cs typeface="Aharoni" pitchFamily="2" charset="-79"/>
              </a:rPr>
              <a:t>חום</a:t>
            </a:r>
            <a:endParaRPr lang="he-IL" sz="4000" b="1" kern="0" dirty="0">
              <a:effectLst>
                <a:outerShdw blurRad="38100" dist="38100" dir="2700000" algn="tl">
                  <a:srgbClr val="000000"/>
                </a:outerShdw>
              </a:effectLst>
              <a:latin typeface="Aharoni" pitchFamily="2" charset="-79"/>
              <a:cs typeface="Aharoni" pitchFamily="2" charset="-79"/>
            </a:endParaRPr>
          </a:p>
        </p:txBody>
      </p:sp>
    </p:spTree>
    <p:extLst>
      <p:ext uri="{BB962C8B-B14F-4D97-AF65-F5344CB8AC3E}">
        <p14:creationId xmlns:p14="http://schemas.microsoft.com/office/powerpoint/2010/main" val="31224398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79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P spid="13" grpId="0"/>
      <p:bldP spid="18" grpId="0"/>
      <p:bldP spid="19" grpId="0"/>
      <p:bldP spid="22" grpId="0"/>
      <p:bldP spid="2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981200" y="-357188"/>
            <a:ext cx="8229600" cy="1371601"/>
          </a:xfrm>
        </p:spPr>
        <p:txBody>
          <a:bodyPr>
            <a:normAutofit/>
          </a:bodyPr>
          <a:lstStyle/>
          <a:p>
            <a:pPr algn="ctr">
              <a:defRPr/>
            </a:pPr>
            <a:r>
              <a:rPr lang="he-IL" sz="6000" b="1" u="sng" dirty="0"/>
              <a:t>סוגי האנרגיה</a:t>
            </a:r>
          </a:p>
        </p:txBody>
      </p:sp>
      <p:sp>
        <p:nvSpPr>
          <p:cNvPr id="7171" name="מציין מיקום תוכן 2"/>
          <p:cNvSpPr>
            <a:spLocks noGrp="1"/>
          </p:cNvSpPr>
          <p:nvPr>
            <p:ph idx="1"/>
          </p:nvPr>
        </p:nvSpPr>
        <p:spPr>
          <a:xfrm>
            <a:off x="241300" y="1665289"/>
            <a:ext cx="11950700" cy="5381625"/>
          </a:xfrm>
          <a:prstGeom prst="rect">
            <a:avLst/>
          </a:prstGeom>
        </p:spPr>
        <p:txBody>
          <a:bodyPr>
            <a:noAutofit/>
          </a:bodyPr>
          <a:lstStyle/>
          <a:p>
            <a:pPr eaLnBrk="0" hangingPunct="0">
              <a:buClr>
                <a:schemeClr val="hlink"/>
              </a:buClr>
              <a:buSzPct val="65000"/>
              <a:defRPr/>
            </a:pPr>
            <a:r>
              <a:rPr lang="he-IL" sz="4400" b="1" u="sng" kern="0" dirty="0">
                <a:latin typeface="Aharoni" pitchFamily="2" charset="-79"/>
                <a:cs typeface="Aharoni" pitchFamily="2" charset="-79"/>
              </a:rPr>
              <a:t>אנרגיה כללית (ברוטו) –</a:t>
            </a:r>
            <a:r>
              <a:rPr lang="he-IL" sz="4400" b="1" u="sng" kern="0" dirty="0" err="1">
                <a:latin typeface="Aharoni" pitchFamily="2" charset="-79"/>
                <a:cs typeface="Aharoni" pitchFamily="2" charset="-79"/>
              </a:rPr>
              <a:t> </a:t>
            </a:r>
            <a:r>
              <a:rPr lang="he-IL" sz="4400" b="1" kern="0" dirty="0" err="1">
                <a:latin typeface="Aharoni" pitchFamily="2" charset="-79"/>
                <a:cs typeface="Aharoni" pitchFamily="2" charset="-79"/>
              </a:rPr>
              <a:t>כל</a:t>
            </a:r>
            <a:r>
              <a:rPr lang="he-IL" sz="4400" b="1" kern="0" dirty="0">
                <a:latin typeface="Aharoni" pitchFamily="2" charset="-79"/>
                <a:cs typeface="Aharoni" pitchFamily="2" charset="-79"/>
              </a:rPr>
              <a:t>ל חומרי המזון הנעכלים</a:t>
            </a:r>
          </a:p>
          <a:p>
            <a:pPr eaLnBrk="0" hangingPunct="0">
              <a:buClr>
                <a:schemeClr val="hlink"/>
              </a:buClr>
              <a:buSzPct val="65000"/>
              <a:defRPr/>
            </a:pPr>
            <a:r>
              <a:rPr lang="he-IL" sz="4400" b="1" u="sng" kern="0" dirty="0">
                <a:latin typeface="Aharoni" pitchFamily="2" charset="-79"/>
                <a:cs typeface="Aharoni" pitchFamily="2" charset="-79"/>
              </a:rPr>
              <a:t>אנרגיה נעכלת – </a:t>
            </a:r>
            <a:r>
              <a:rPr lang="he-IL" sz="4400" b="1" kern="0" dirty="0" err="1">
                <a:latin typeface="Aharoni" pitchFamily="2" charset="-79"/>
                <a:cs typeface="Aharoni" pitchFamily="2" charset="-79"/>
              </a:rPr>
              <a:t>האנרגייה</a:t>
            </a:r>
            <a:r>
              <a:rPr lang="he-IL" sz="4400" b="1" kern="0" dirty="0">
                <a:latin typeface="Aharoni" pitchFamily="2" charset="-79"/>
                <a:cs typeface="Aharoni" pitchFamily="2" charset="-79"/>
              </a:rPr>
              <a:t> הנספגת במהלך תהליך העיכול ומנוצלת מן המזון</a:t>
            </a:r>
          </a:p>
          <a:p>
            <a:pPr eaLnBrk="0" hangingPunct="0">
              <a:buClr>
                <a:schemeClr val="hlink"/>
              </a:buClr>
              <a:buSzPct val="65000"/>
              <a:defRPr/>
            </a:pPr>
            <a:r>
              <a:rPr lang="he-IL" sz="4400" b="1" u="sng" kern="0" dirty="0">
                <a:latin typeface="Aharoni" pitchFamily="2" charset="-79"/>
                <a:cs typeface="Aharoni" pitchFamily="2" charset="-79"/>
              </a:rPr>
              <a:t>אנרגיה מטבולית (זמינה) – </a:t>
            </a:r>
            <a:r>
              <a:rPr lang="he-IL" sz="4400" b="1" kern="0" dirty="0" err="1">
                <a:latin typeface="Aharoni" pitchFamily="2" charset="-79"/>
                <a:cs typeface="Aharoni" pitchFamily="2" charset="-79"/>
              </a:rPr>
              <a:t>האנרגייה</a:t>
            </a:r>
            <a:r>
              <a:rPr lang="he-IL" sz="4400" b="1" kern="0" dirty="0">
                <a:latin typeface="Aharoni" pitchFamily="2" charset="-79"/>
                <a:cs typeface="Aharoni" pitchFamily="2" charset="-79"/>
              </a:rPr>
              <a:t> העומדת לרשות חילוף החומרים- </a:t>
            </a:r>
            <a:r>
              <a:rPr lang="he-IL" sz="4400" b="1" kern="0" dirty="0" err="1">
                <a:latin typeface="Aharoni" pitchFamily="2" charset="-79"/>
                <a:cs typeface="Aharoni" pitchFamily="2" charset="-79"/>
              </a:rPr>
              <a:t>המטאבוליזם</a:t>
            </a:r>
            <a:r>
              <a:rPr lang="he-IL" sz="4400" b="1" kern="0" dirty="0">
                <a:latin typeface="Aharoni" pitchFamily="2" charset="-79"/>
                <a:cs typeface="Aharoni" pitchFamily="2" charset="-79"/>
              </a:rPr>
              <a:t>.</a:t>
            </a:r>
          </a:p>
          <a:p>
            <a:pPr eaLnBrk="0" hangingPunct="0">
              <a:buClr>
                <a:schemeClr val="hlink"/>
              </a:buClr>
              <a:buSzPct val="65000"/>
              <a:defRPr/>
            </a:pPr>
            <a:r>
              <a:rPr lang="he-IL" sz="4400" b="1" u="sng" kern="0" dirty="0">
                <a:latin typeface="Aharoni" pitchFamily="2" charset="-79"/>
                <a:cs typeface="Aharoni" pitchFamily="2" charset="-79"/>
              </a:rPr>
              <a:t>אנרגיה נטו – </a:t>
            </a:r>
            <a:r>
              <a:rPr lang="he-IL" sz="4400" b="1" kern="0" dirty="0" err="1">
                <a:latin typeface="Aharoni" pitchFamily="2" charset="-79"/>
                <a:cs typeface="Aharoni" pitchFamily="2" charset="-79"/>
              </a:rPr>
              <a:t>אנרגייה</a:t>
            </a:r>
            <a:r>
              <a:rPr lang="he-IL" sz="4400" b="1" kern="0" dirty="0">
                <a:latin typeface="Aharoni" pitchFamily="2" charset="-79"/>
                <a:cs typeface="Aharoni" pitchFamily="2" charset="-79"/>
              </a:rPr>
              <a:t> נקייה המשמשת לקיום הגוף, לגדילה, לייצור חלב וכו'</a:t>
            </a:r>
          </a:p>
          <a:p>
            <a:endParaRPr lang="he-IL" sz="4400" b="1" dirty="0"/>
          </a:p>
        </p:txBody>
      </p:sp>
      <p:pic>
        <p:nvPicPr>
          <p:cNvPr id="29698" name="Picture 2" descr="http://amisalant.com/wp-content/uploads/2015/05/newsdesk-2-sta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9526"/>
            <a:ext cx="2288639" cy="2466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38944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78423" y="3568390"/>
            <a:ext cx="5848197" cy="3289611"/>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p:cNvSpPr>
            <a:spLocks noGrp="1"/>
          </p:cNvSpPr>
          <p:nvPr>
            <p:ph type="title"/>
          </p:nvPr>
        </p:nvSpPr>
        <p:spPr>
          <a:xfrm>
            <a:off x="838200" y="119798"/>
            <a:ext cx="10515600" cy="1325563"/>
          </a:xfrm>
        </p:spPr>
        <p:txBody>
          <a:bodyPr>
            <a:normAutofit/>
          </a:bodyPr>
          <a:lstStyle/>
          <a:p>
            <a:pPr algn="ctr"/>
            <a:r>
              <a:rPr lang="he-IL" sz="6000" b="1" dirty="0"/>
              <a:t>מערכת עיכול יונקים/ כלב</a:t>
            </a:r>
          </a:p>
        </p:txBody>
      </p:sp>
      <p:sp>
        <p:nvSpPr>
          <p:cNvPr id="3" name="מציין מיקום תוכן 2"/>
          <p:cNvSpPr>
            <a:spLocks noGrp="1"/>
          </p:cNvSpPr>
          <p:nvPr>
            <p:ph idx="1"/>
          </p:nvPr>
        </p:nvSpPr>
        <p:spPr>
          <a:xfrm>
            <a:off x="838200" y="1182029"/>
            <a:ext cx="10814824" cy="4994934"/>
          </a:xfrm>
        </p:spPr>
        <p:txBody>
          <a:bodyPr/>
          <a:lstStyle/>
          <a:p>
            <a:pPr marL="514350" indent="-514350">
              <a:buFont typeface="+mj-lt"/>
              <a:buAutoNum type="arabicPeriod"/>
            </a:pPr>
            <a:r>
              <a:rPr lang="he-IL" b="1" dirty="0"/>
              <a:t>פה- </a:t>
            </a:r>
            <a:r>
              <a:rPr lang="he-IL" dirty="0">
                <a:solidFill>
                  <a:srgbClr val="FF0000"/>
                </a:solidFill>
              </a:rPr>
              <a:t>פירוק מכאני ע"י השיניים. פירוק כימי ע"י רוק.</a:t>
            </a:r>
          </a:p>
          <a:p>
            <a:pPr marL="514350" indent="-514350">
              <a:buFont typeface="+mj-lt"/>
              <a:buAutoNum type="arabicPeriod"/>
            </a:pPr>
            <a:r>
              <a:rPr lang="he-IL" b="1" dirty="0"/>
              <a:t>ושט- </a:t>
            </a:r>
            <a:r>
              <a:rPr lang="he-IL" dirty="0">
                <a:solidFill>
                  <a:srgbClr val="FF99FF"/>
                </a:solidFill>
              </a:rPr>
              <a:t>הובלת המזון מהפה לקיבה</a:t>
            </a:r>
          </a:p>
          <a:p>
            <a:pPr marL="514350" indent="-514350">
              <a:buFont typeface="+mj-lt"/>
              <a:buAutoNum type="arabicPeriod"/>
            </a:pPr>
            <a:r>
              <a:rPr lang="he-IL" b="1" dirty="0"/>
              <a:t>קיבה- </a:t>
            </a:r>
            <a:r>
              <a:rPr lang="he-IL" dirty="0">
                <a:solidFill>
                  <a:schemeClr val="accent4">
                    <a:lumMod val="60000"/>
                    <a:lumOff val="40000"/>
                  </a:schemeClr>
                </a:solidFill>
              </a:rPr>
              <a:t>פירוק מכני בעזרת שרירים חזקים. פירוק כימי ע"י חומצת מלח המסייעת לאנזימי עיכול לפעול.</a:t>
            </a:r>
          </a:p>
          <a:p>
            <a:pPr marL="514350" indent="-514350">
              <a:buFont typeface="+mj-lt"/>
              <a:buAutoNum type="arabicPeriod"/>
            </a:pPr>
            <a:r>
              <a:rPr lang="he-IL" b="1" dirty="0"/>
              <a:t>מעי דק- </a:t>
            </a:r>
            <a:r>
              <a:rPr lang="he-IL" dirty="0">
                <a:solidFill>
                  <a:schemeClr val="bg2">
                    <a:lumMod val="90000"/>
                  </a:schemeClr>
                </a:solidFill>
              </a:rPr>
              <a:t>מפרק את כל אבות המזון. ספיגת המזון המפורק לדם.</a:t>
            </a:r>
          </a:p>
          <a:p>
            <a:pPr marL="514350" indent="-514350">
              <a:buFont typeface="+mj-lt"/>
              <a:buAutoNum type="arabicPeriod"/>
            </a:pPr>
            <a:r>
              <a:rPr lang="he-IL" b="1" dirty="0"/>
              <a:t>מעי גס- </a:t>
            </a:r>
            <a:r>
              <a:rPr lang="he-IL" dirty="0">
                <a:solidFill>
                  <a:schemeClr val="accent2">
                    <a:lumMod val="60000"/>
                    <a:lumOff val="40000"/>
                  </a:schemeClr>
                </a:solidFill>
              </a:rPr>
              <a:t>המשך פירוק כימי. ספיגת מים לדם.</a:t>
            </a:r>
          </a:p>
          <a:p>
            <a:pPr marL="514350" indent="-514350">
              <a:buFont typeface="+mj-lt"/>
              <a:buAutoNum type="arabicPeriod"/>
            </a:pPr>
            <a:r>
              <a:rPr lang="he-IL" b="1" dirty="0"/>
              <a:t>פי הטבעת- </a:t>
            </a:r>
            <a:r>
              <a:rPr lang="he-IL" dirty="0"/>
              <a:t>הוצאת הפסולת מהגוף ( צואה )</a:t>
            </a:r>
          </a:p>
        </p:txBody>
      </p:sp>
    </p:spTree>
    <p:extLst>
      <p:ext uri="{BB962C8B-B14F-4D97-AF65-F5344CB8AC3E}">
        <p14:creationId xmlns:p14="http://schemas.microsoft.com/office/powerpoint/2010/main" val="1334384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i="1" u="sng" dirty="0"/>
              <a:t>השוואה מבדלת</a:t>
            </a:r>
            <a:r>
              <a:rPr lang="en-US" sz="6000" b="1" dirty="0"/>
              <a:t/>
            </a:r>
            <a:br>
              <a:rPr lang="en-US" sz="6000" b="1" dirty="0"/>
            </a:br>
            <a:r>
              <a:rPr lang="he-IL" sz="6000" b="1" dirty="0"/>
              <a:t>מבנה פה</a:t>
            </a:r>
          </a:p>
        </p:txBody>
      </p:sp>
      <p:sp>
        <p:nvSpPr>
          <p:cNvPr id="3" name="מציין מיקום תוכן 2"/>
          <p:cNvSpPr>
            <a:spLocks noGrp="1"/>
          </p:cNvSpPr>
          <p:nvPr>
            <p:ph idx="1"/>
          </p:nvPr>
        </p:nvSpPr>
        <p:spPr>
          <a:xfrm>
            <a:off x="1536700" y="1597025"/>
            <a:ext cx="10515600" cy="4351338"/>
          </a:xfrm>
        </p:spPr>
        <p:txBody>
          <a:bodyPr>
            <a:normAutofit/>
          </a:bodyPr>
          <a:lstStyle/>
          <a:p>
            <a:pPr>
              <a:lnSpc>
                <a:spcPct val="150000"/>
              </a:lnSpc>
            </a:pPr>
            <a:r>
              <a:rPr lang="he-IL" sz="4400" b="1" i="1" dirty="0">
                <a:solidFill>
                  <a:srgbClr val="0070C0"/>
                </a:solidFill>
              </a:rPr>
              <a:t>קיבה אחת- </a:t>
            </a:r>
            <a:r>
              <a:rPr lang="he-IL" sz="4400" dirty="0"/>
              <a:t>חלל פה גדול ומערכת שיניים</a:t>
            </a:r>
            <a:endParaRPr lang="he-IL" sz="4400" b="1" i="1" dirty="0">
              <a:solidFill>
                <a:srgbClr val="0070C0"/>
              </a:solidFill>
            </a:endParaRPr>
          </a:p>
          <a:p>
            <a:pPr>
              <a:lnSpc>
                <a:spcPct val="150000"/>
              </a:lnSpc>
            </a:pPr>
            <a:r>
              <a:rPr lang="he-IL" sz="4400" b="1" i="1" dirty="0">
                <a:solidFill>
                  <a:srgbClr val="FF0000"/>
                </a:solidFill>
              </a:rPr>
              <a:t>עופות (שתי קיבות)- </a:t>
            </a:r>
            <a:r>
              <a:rPr lang="he-IL" sz="4400" dirty="0"/>
              <a:t>חלל פה קטן ללא שיניים</a:t>
            </a:r>
            <a:endParaRPr lang="he-IL" sz="4400" b="1" i="1" dirty="0">
              <a:solidFill>
                <a:srgbClr val="FF0000"/>
              </a:solidFill>
            </a:endParaRPr>
          </a:p>
          <a:p>
            <a:pPr>
              <a:lnSpc>
                <a:spcPct val="150000"/>
              </a:lnSpc>
            </a:pPr>
            <a:r>
              <a:rPr lang="he-IL" sz="4400" b="1" i="1" dirty="0">
                <a:solidFill>
                  <a:srgbClr val="00B050"/>
                </a:solidFill>
              </a:rPr>
              <a:t>מעלי-גירה-</a:t>
            </a:r>
            <a:r>
              <a:rPr lang="he-IL" sz="4400" dirty="0"/>
              <a:t>חלל פה גדול ומערכת שיניים</a:t>
            </a:r>
            <a:endParaRPr lang="he-IL" sz="4400" dirty="0">
              <a:solidFill>
                <a:srgbClr val="00B050"/>
              </a:solidFill>
            </a:endParaRPr>
          </a:p>
        </p:txBody>
      </p:sp>
      <p:pic>
        <p:nvPicPr>
          <p:cNvPr id="4098" name="Picture 2" descr="Image result for mouth animal"/>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8333"/>
          <a:stretch/>
        </p:blipFill>
        <p:spPr bwMode="auto">
          <a:xfrm>
            <a:off x="153576" y="3979329"/>
            <a:ext cx="2843623" cy="2688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0051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i="1" u="sng" dirty="0"/>
              <a:t>השוואה מבדלת</a:t>
            </a:r>
            <a:r>
              <a:rPr lang="en-US" sz="6000" b="1" dirty="0"/>
              <a:t/>
            </a:r>
            <a:br>
              <a:rPr lang="en-US" sz="6000" b="1" dirty="0"/>
            </a:br>
            <a:r>
              <a:rPr lang="he-IL" sz="6000" b="1" dirty="0"/>
              <a:t>מספר קיבות</a:t>
            </a:r>
          </a:p>
        </p:txBody>
      </p:sp>
      <p:sp>
        <p:nvSpPr>
          <p:cNvPr id="3" name="מציין מיקום תוכן 2"/>
          <p:cNvSpPr>
            <a:spLocks noGrp="1"/>
          </p:cNvSpPr>
          <p:nvPr>
            <p:ph idx="1"/>
          </p:nvPr>
        </p:nvSpPr>
        <p:spPr/>
        <p:txBody>
          <a:bodyPr>
            <a:normAutofit/>
          </a:bodyPr>
          <a:lstStyle/>
          <a:p>
            <a:pPr>
              <a:lnSpc>
                <a:spcPct val="150000"/>
              </a:lnSpc>
            </a:pPr>
            <a:r>
              <a:rPr lang="he-IL" sz="4400" b="1" i="1" dirty="0">
                <a:solidFill>
                  <a:srgbClr val="0070C0"/>
                </a:solidFill>
              </a:rPr>
              <a:t>קיבה אחת- </a:t>
            </a:r>
            <a:r>
              <a:rPr lang="he-IL" sz="4400" dirty="0"/>
              <a:t>אחת</a:t>
            </a:r>
            <a:endParaRPr lang="he-IL" sz="4400" b="1" i="1" dirty="0">
              <a:solidFill>
                <a:srgbClr val="0070C0"/>
              </a:solidFill>
            </a:endParaRPr>
          </a:p>
          <a:p>
            <a:pPr>
              <a:lnSpc>
                <a:spcPct val="150000"/>
              </a:lnSpc>
            </a:pPr>
            <a:r>
              <a:rPr lang="he-IL" sz="4400" b="1" i="1" dirty="0">
                <a:solidFill>
                  <a:srgbClr val="FF0000"/>
                </a:solidFill>
              </a:rPr>
              <a:t>עופות (שתי קיבות)- </a:t>
            </a:r>
            <a:r>
              <a:rPr lang="he-IL" sz="4400" dirty="0"/>
              <a:t>שתים</a:t>
            </a:r>
            <a:endParaRPr lang="he-IL" sz="4400" b="1" i="1" dirty="0">
              <a:solidFill>
                <a:srgbClr val="FF0000"/>
              </a:solidFill>
            </a:endParaRPr>
          </a:p>
          <a:p>
            <a:pPr>
              <a:lnSpc>
                <a:spcPct val="150000"/>
              </a:lnSpc>
            </a:pPr>
            <a:r>
              <a:rPr lang="he-IL" sz="4400" b="1" i="1" dirty="0">
                <a:solidFill>
                  <a:srgbClr val="00B050"/>
                </a:solidFill>
              </a:rPr>
              <a:t>מעלי-גירה-</a:t>
            </a:r>
            <a:r>
              <a:rPr lang="he-IL" sz="4400" dirty="0"/>
              <a:t>ארבע</a:t>
            </a:r>
            <a:endParaRPr lang="he-IL" sz="4400" dirty="0">
              <a:solidFill>
                <a:srgbClr val="00B050"/>
              </a:solidFill>
            </a:endParaRPr>
          </a:p>
        </p:txBody>
      </p:sp>
      <p:sp>
        <p:nvSpPr>
          <p:cNvPr id="4"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he-IL" altLang="he-IL" sz="9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אחת</a:t>
            </a:r>
            <a:r>
              <a:rPr kumimoji="0" lang="en-US" altLang="he-IL" sz="800" b="0" i="0" u="none" strike="noStrike" cap="none" normalizeH="0" baseline="0">
                <a:ln>
                  <a:noFill/>
                </a:ln>
                <a:solidFill>
                  <a:schemeClr val="tx1"/>
                </a:solidFill>
                <a:effectLst/>
              </a:rPr>
              <a:t> </a:t>
            </a:r>
            <a:endParaRPr kumimoji="0" lang="en-US" altLang="he-IL" sz="1800" b="0" i="0" u="none" strike="noStrike" cap="none" normalizeH="0" baseline="0">
              <a:ln>
                <a:noFill/>
              </a:ln>
              <a:solidFill>
                <a:schemeClr val="tx1"/>
              </a:solidFill>
              <a:effectLst/>
              <a:latin typeface="Arial" panose="020B0604020202020204" pitchFamily="34" charset="0"/>
            </a:endParaRPr>
          </a:p>
        </p:txBody>
      </p:sp>
      <p:pic>
        <p:nvPicPr>
          <p:cNvPr id="3075" name="Picture 3" descr="Image result for stomach anim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171450"/>
            <a:ext cx="7543800" cy="5829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287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nutrition anim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62950" cy="3133725"/>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p:cNvSpPr>
            <a:spLocks noGrp="1"/>
          </p:cNvSpPr>
          <p:nvPr>
            <p:ph type="title"/>
          </p:nvPr>
        </p:nvSpPr>
        <p:spPr/>
        <p:txBody>
          <a:bodyPr>
            <a:noAutofit/>
          </a:bodyPr>
          <a:lstStyle/>
          <a:p>
            <a:pPr algn="ctr"/>
            <a:r>
              <a:rPr lang="he-IL" sz="6000" b="1" i="1" u="sng" dirty="0"/>
              <a:t>השוואה מבדלת</a:t>
            </a:r>
            <a:r>
              <a:rPr lang="en-US" sz="6000" b="1" dirty="0"/>
              <a:t/>
            </a:r>
            <a:br>
              <a:rPr lang="en-US" sz="6000" b="1" dirty="0"/>
            </a:br>
            <a:r>
              <a:rPr lang="he-IL" sz="6000" b="1" dirty="0"/>
              <a:t>סוג התזונה</a:t>
            </a:r>
          </a:p>
        </p:txBody>
      </p:sp>
      <p:sp>
        <p:nvSpPr>
          <p:cNvPr id="3" name="מציין מיקום תוכן 2"/>
          <p:cNvSpPr>
            <a:spLocks noGrp="1"/>
          </p:cNvSpPr>
          <p:nvPr>
            <p:ph idx="1"/>
          </p:nvPr>
        </p:nvSpPr>
        <p:spPr/>
        <p:txBody>
          <a:bodyPr>
            <a:noAutofit/>
          </a:bodyPr>
          <a:lstStyle/>
          <a:p>
            <a:pPr>
              <a:lnSpc>
                <a:spcPct val="150000"/>
              </a:lnSpc>
            </a:pPr>
            <a:r>
              <a:rPr lang="he-IL" sz="4000" b="1" i="1" dirty="0">
                <a:solidFill>
                  <a:srgbClr val="0070C0"/>
                </a:solidFill>
              </a:rPr>
              <a:t>קיבה אחת- </a:t>
            </a:r>
            <a:r>
              <a:rPr lang="he-IL" sz="4000" dirty="0"/>
              <a:t>מזון גם ומזון מרוכז</a:t>
            </a:r>
            <a:endParaRPr lang="he-IL" sz="4000" b="1" i="1" dirty="0">
              <a:solidFill>
                <a:srgbClr val="0070C0"/>
              </a:solidFill>
            </a:endParaRPr>
          </a:p>
          <a:p>
            <a:pPr>
              <a:lnSpc>
                <a:spcPct val="150000"/>
              </a:lnSpc>
            </a:pPr>
            <a:r>
              <a:rPr lang="he-IL" sz="4000" b="1" i="1" dirty="0">
                <a:solidFill>
                  <a:srgbClr val="FF0000"/>
                </a:solidFill>
              </a:rPr>
              <a:t>עופות (שתי קיבות)- </a:t>
            </a:r>
            <a:r>
              <a:rPr lang="he-IL" sz="4000" dirty="0"/>
              <a:t>מזון מרוכז המבוסס על זרעים ותוספי מזון</a:t>
            </a:r>
            <a:endParaRPr lang="he-IL" sz="4000" b="1" i="1" dirty="0">
              <a:solidFill>
                <a:srgbClr val="FF0000"/>
              </a:solidFill>
            </a:endParaRPr>
          </a:p>
          <a:p>
            <a:pPr>
              <a:lnSpc>
                <a:spcPct val="150000"/>
              </a:lnSpc>
            </a:pPr>
            <a:r>
              <a:rPr lang="he-IL" sz="4000" b="1" i="1" dirty="0">
                <a:solidFill>
                  <a:srgbClr val="00B050"/>
                </a:solidFill>
              </a:rPr>
              <a:t>מעלי-גירה-</a:t>
            </a:r>
            <a:r>
              <a:rPr lang="he-IL" sz="4000" dirty="0"/>
              <a:t>מזון גס ומזון מרוכז (יכולת גבוהה של ניצול מזון גס)</a:t>
            </a:r>
            <a:endParaRPr lang="he-IL" sz="4000" dirty="0">
              <a:solidFill>
                <a:srgbClr val="00B050"/>
              </a:solidFill>
            </a:endParaRPr>
          </a:p>
        </p:txBody>
      </p:sp>
    </p:spTree>
    <p:extLst>
      <p:ext uri="{BB962C8B-B14F-4D97-AF65-F5344CB8AC3E}">
        <p14:creationId xmlns:p14="http://schemas.microsoft.com/office/powerpoint/2010/main" val="353223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i="1" u="sng" dirty="0"/>
              <a:t>השוואה מבדלת</a:t>
            </a:r>
            <a:r>
              <a:rPr lang="en-US" sz="6000" b="1" dirty="0"/>
              <a:t/>
            </a:r>
            <a:br>
              <a:rPr lang="en-US" sz="6000" b="1" dirty="0"/>
            </a:br>
            <a:r>
              <a:rPr lang="he-IL" b="1" dirty="0"/>
              <a:t>השפעת מערכת העיכול על אופן אכילת המזון</a:t>
            </a:r>
            <a:endParaRPr lang="he-IL" sz="6000" b="1" dirty="0"/>
          </a:p>
        </p:txBody>
      </p:sp>
      <p:sp>
        <p:nvSpPr>
          <p:cNvPr id="3" name="מציין מיקום תוכן 2"/>
          <p:cNvSpPr>
            <a:spLocks noGrp="1"/>
          </p:cNvSpPr>
          <p:nvPr>
            <p:ph idx="1"/>
          </p:nvPr>
        </p:nvSpPr>
        <p:spPr>
          <a:xfrm>
            <a:off x="469900" y="1825624"/>
            <a:ext cx="10883900" cy="4905375"/>
          </a:xfrm>
        </p:spPr>
        <p:txBody>
          <a:bodyPr>
            <a:normAutofit fontScale="92500"/>
          </a:bodyPr>
          <a:lstStyle/>
          <a:p>
            <a:pPr>
              <a:lnSpc>
                <a:spcPct val="150000"/>
              </a:lnSpc>
            </a:pPr>
            <a:r>
              <a:rPr lang="he-IL" sz="4400" b="1" i="1" dirty="0">
                <a:solidFill>
                  <a:srgbClr val="0070C0"/>
                </a:solidFill>
              </a:rPr>
              <a:t>קיבה אחת- </a:t>
            </a:r>
            <a:r>
              <a:rPr lang="he-IL" dirty="0"/>
              <a:t>תזונה בעיקר ממזון גס ביחס 70% מזון יבש 30% מזון גס.</a:t>
            </a:r>
            <a:endParaRPr lang="he-IL" sz="4400" b="1" i="1" dirty="0">
              <a:solidFill>
                <a:srgbClr val="0070C0"/>
              </a:solidFill>
            </a:endParaRPr>
          </a:p>
          <a:p>
            <a:pPr>
              <a:lnSpc>
                <a:spcPct val="150000"/>
              </a:lnSpc>
            </a:pPr>
            <a:r>
              <a:rPr lang="he-IL" sz="4400" b="1" i="1" dirty="0">
                <a:solidFill>
                  <a:srgbClr val="FF0000"/>
                </a:solidFill>
              </a:rPr>
              <a:t>עופות (שתי קיבות)- </a:t>
            </a:r>
            <a:r>
              <a:rPr lang="he-IL" dirty="0"/>
              <a:t>מזון מרוכז עשיר באנרגיה וחלבונים ועני בתאית (חומר גס) במנות קטנות לאורך כל היום. (זפק)</a:t>
            </a:r>
            <a:endParaRPr lang="he-IL" sz="4400" b="1" i="1" dirty="0">
              <a:solidFill>
                <a:srgbClr val="FF0000"/>
              </a:solidFill>
            </a:endParaRPr>
          </a:p>
          <a:p>
            <a:pPr>
              <a:lnSpc>
                <a:spcPct val="150000"/>
              </a:lnSpc>
            </a:pPr>
            <a:r>
              <a:rPr lang="he-IL" sz="4400" b="1" i="1" dirty="0">
                <a:solidFill>
                  <a:srgbClr val="00B050"/>
                </a:solidFill>
              </a:rPr>
              <a:t>מעלי-גירה-</a:t>
            </a:r>
            <a:r>
              <a:rPr lang="he-IL" sz="4400" dirty="0"/>
              <a:t> </a:t>
            </a:r>
            <a:r>
              <a:rPr lang="he-IL" dirty="0"/>
              <a:t>צבירת מזון רב בכרס ועיכול איטי ע"י העלאת גירה. יכול גבוהה של ניצול מזון גס (תאית)</a:t>
            </a:r>
            <a:endParaRPr lang="he-IL" sz="4400" dirty="0">
              <a:solidFill>
                <a:srgbClr val="00B050"/>
              </a:solidFill>
            </a:endParaRPr>
          </a:p>
        </p:txBody>
      </p:sp>
    </p:spTree>
    <p:extLst>
      <p:ext uri="{BB962C8B-B14F-4D97-AF65-F5344CB8AC3E}">
        <p14:creationId xmlns:p14="http://schemas.microsoft.com/office/powerpoint/2010/main" val="2729016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953</TotalTime>
  <Words>2522</Words>
  <Application>Microsoft Office PowerPoint</Application>
  <PresentationFormat>מסך רחב</PresentationFormat>
  <Paragraphs>316</Paragraphs>
  <Slides>42</Slides>
  <Notes>0</Notes>
  <HiddenSlides>0</HiddenSlides>
  <MMClips>0</MMClips>
  <ScaleCrop>false</ScaleCrop>
  <HeadingPairs>
    <vt:vector size="6" baseType="variant">
      <vt:variant>
        <vt:lpstr>גופנים בשימוש</vt:lpstr>
      </vt:variant>
      <vt:variant>
        <vt:i4>9</vt:i4>
      </vt:variant>
      <vt:variant>
        <vt:lpstr>ערכת נושא</vt:lpstr>
      </vt:variant>
      <vt:variant>
        <vt:i4>1</vt:i4>
      </vt:variant>
      <vt:variant>
        <vt:lpstr>כותרות שקופיות</vt:lpstr>
      </vt:variant>
      <vt:variant>
        <vt:i4>42</vt:i4>
      </vt:variant>
    </vt:vector>
  </HeadingPairs>
  <TitlesOfParts>
    <vt:vector size="52" baseType="lpstr">
      <vt:lpstr>Aharoni</vt:lpstr>
      <vt:lpstr>Arial</vt:lpstr>
      <vt:lpstr>Calibri</vt:lpstr>
      <vt:lpstr>Calibri Light</vt:lpstr>
      <vt:lpstr>David</vt:lpstr>
      <vt:lpstr>Georgia</vt:lpstr>
      <vt:lpstr>Symbol</vt:lpstr>
      <vt:lpstr>Times New Roman</vt:lpstr>
      <vt:lpstr>Wingdings</vt:lpstr>
      <vt:lpstr>ערכת נושא Office</vt:lpstr>
      <vt:lpstr>תזונה ועיכול </vt:lpstr>
      <vt:lpstr>מטרות ההזנה</vt:lpstr>
      <vt:lpstr>מערכת עיכול במעלי גירה</vt:lpstr>
      <vt:lpstr>מערכת עיכול עופות</vt:lpstr>
      <vt:lpstr>מערכת עיכול יונקים/ כלב</vt:lpstr>
      <vt:lpstr>השוואה מבדלת מבנה פה</vt:lpstr>
      <vt:lpstr>השוואה מבדלת מספר קיבות</vt:lpstr>
      <vt:lpstr>השוואה מבדלת סוג התזונה</vt:lpstr>
      <vt:lpstr>השוואה מבדלת השפעת מערכת העיכול על אופן אכילת המזון</vt:lpstr>
      <vt:lpstr>השוואה מבדלת חומצות אמינו</vt:lpstr>
      <vt:lpstr>השוואה מבדלת עיכול באמצעות אנזימים</vt:lpstr>
      <vt:lpstr>השוואה מבדלת עיכול סימביוטי</vt:lpstr>
      <vt:lpstr>שיקולים בהרכבת מנת המזון לחיות משק </vt:lpstr>
      <vt:lpstr>סוגי מזון</vt:lpstr>
      <vt:lpstr>שיקולים בהזנת עופות</vt:lpstr>
      <vt:lpstr>שיקולים בהרכבת מנת מזון למעלי גירה</vt:lpstr>
      <vt:lpstr>חישוב כמות האנרגיה הדרושה  לכלב במנוחה (שאינו עובד): </vt:lpstr>
      <vt:lpstr>צריכת אנרגיה של כלבים בגילאים ובמצבים שונים  גורים</vt:lpstr>
      <vt:lpstr>כלבים מבוגרים</vt:lpstr>
      <vt:lpstr>הריון והנקה</vt:lpstr>
      <vt:lpstr>עבודה</vt:lpstr>
      <vt:lpstr>דרכי הזנת כלבים </vt:lpstr>
      <vt:lpstr>הזנה ביתית</vt:lpstr>
      <vt:lpstr>מזון יבש</vt:lpstr>
      <vt:lpstr>מזון לח</vt:lpstr>
      <vt:lpstr>שתיה</vt:lpstr>
      <vt:lpstr>מזון</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תהליך העיכול</vt:lpstr>
      <vt:lpstr>מצגת של PowerPoint</vt:lpstr>
      <vt:lpstr>שלבי הפסדי וניצול האנרגיה של המזון</vt:lpstr>
      <vt:lpstr>סוגי האנרגיה</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תזונה ועיכול</dc:title>
  <dc:creator>eran ophir</dc:creator>
  <cp:lastModifiedBy>user</cp:lastModifiedBy>
  <cp:revision>42</cp:revision>
  <dcterms:created xsi:type="dcterms:W3CDTF">2017-05-02T05:11:33Z</dcterms:created>
  <dcterms:modified xsi:type="dcterms:W3CDTF">2018-07-03T16:05:18Z</dcterms:modified>
</cp:coreProperties>
</file>